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324" r:id="rId5"/>
    <p:sldId id="259" r:id="rId6"/>
    <p:sldId id="331" r:id="rId7"/>
    <p:sldId id="423" r:id="rId8"/>
    <p:sldId id="434" r:id="rId9"/>
    <p:sldId id="267" r:id="rId10"/>
    <p:sldId id="435" r:id="rId11"/>
    <p:sldId id="270" r:id="rId12"/>
    <p:sldId id="436" r:id="rId13"/>
    <p:sldId id="285" r:id="rId14"/>
    <p:sldId id="437" r:id="rId15"/>
    <p:sldId id="401" r:id="rId16"/>
    <p:sldId id="438" r:id="rId17"/>
    <p:sldId id="342" r:id="rId18"/>
    <p:sldId id="439" r:id="rId19"/>
    <p:sldId id="310" r:id="rId20"/>
    <p:sldId id="424" r:id="rId21"/>
    <p:sldId id="440" r:id="rId22"/>
    <p:sldId id="427" r:id="rId23"/>
    <p:sldId id="428" r:id="rId24"/>
    <p:sldId id="441" r:id="rId25"/>
    <p:sldId id="430" r:id="rId26"/>
    <p:sldId id="431" r:id="rId27"/>
    <p:sldId id="432" r:id="rId28"/>
    <p:sldId id="43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65D621-3968-4E1C-A65A-4C314F87EE41}">
          <p14:sldIdLst>
            <p14:sldId id="324"/>
            <p14:sldId id="259"/>
          </p14:sldIdLst>
        </p14:section>
        <p14:section name="Attendance &amp; Company Meeting" id="{199B80D8-949A-4CD7-9835-7B09F61C011D}">
          <p14:sldIdLst>
            <p14:sldId id="331"/>
            <p14:sldId id="423"/>
          </p14:sldIdLst>
        </p14:section>
        <p14:section name="Conduct Business Operations" id="{86B2967F-559F-4D65-B651-EC029BCAEE66}">
          <p14:sldIdLst>
            <p14:sldId id="434"/>
            <p14:sldId id="267"/>
          </p14:sldIdLst>
        </p14:section>
        <p14:section name="Monitor Company Success" id="{EEFBE734-DC36-41D0-B03E-DB77F85D1433}">
          <p14:sldIdLst>
            <p14:sldId id="435"/>
            <p14:sldId id="270"/>
          </p14:sldIdLst>
        </p14:section>
        <p14:section name="Interim Status Meeting" id="{A5AF9FD4-9502-4700-B51B-5BD547D21B2F}">
          <p14:sldIdLst>
            <p14:sldId id="436"/>
            <p14:sldId id="285"/>
          </p14:sldIdLst>
        </p14:section>
        <p14:section name="Management Team Check-in" id="{9C264A73-96F2-44E9-A355-A7D8CB9AFB8C}">
          <p14:sldIdLst>
            <p14:sldId id="437"/>
            <p14:sldId id="401"/>
          </p14:sldIdLst>
        </p14:section>
        <p14:section name="Resiliency Modules" id="{0FAC38A5-8E41-400F-B17A-D32C423A7658}">
          <p14:sldIdLst>
            <p14:sldId id="438"/>
            <p14:sldId id="342"/>
          </p14:sldIdLst>
        </p14:section>
        <p14:section name="Questions &amp; Wrap Up" id="{3FA24200-E876-4AAD-A0CD-A770562A1BBD}">
          <p14:sldIdLst>
            <p14:sldId id="439"/>
            <p14:sldId id="310"/>
          </p14:sldIdLst>
        </p14:section>
        <p14:section name="Appendix: Optional Activities" id="{525ABCF4-D8C6-430B-B9C2-E106CA8E18A9}">
          <p14:sldIdLst>
            <p14:sldId id="424"/>
            <p14:sldId id="440"/>
            <p14:sldId id="427"/>
            <p14:sldId id="428"/>
            <p14:sldId id="441"/>
            <p14:sldId id="430"/>
            <p14:sldId id="431"/>
            <p14:sldId id="432"/>
            <p14:sldId id="4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20D8D4-F8E6-CAA8-D1D4-4C8FDCC121FB}" name="Emily Pretzlaff" initials="EP" userId="S::epretzlaff@jacanada.org::1a10b1fd-1aca-46ec-af12-a7cb0e66498c" providerId="AD"/>
  <p188:author id="{3CF3DBFD-B2D7-6D31-FFB7-89353B3139BE}" name="Jennifer James" initials="JJ" userId="S::jjames@jacanada.org::4f37fda8-0366-4266-bdd5-bef169fdb7b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04D"/>
    <a:srgbClr val="99D9DF"/>
    <a:srgbClr val="28708B"/>
    <a:srgbClr val="00C0CA"/>
    <a:srgbClr val="E3E24F"/>
    <a:srgbClr val="285F74"/>
    <a:srgbClr val="00A0AF"/>
    <a:srgbClr val="008B9C"/>
    <a:srgbClr val="8FC440"/>
    <a:srgbClr val="007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F12B5-7A6D-4907-8459-47D8543A6CAC}" v="8" dt="2026-01-19T03:43:20.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4" autoAdjust="0"/>
    <p:restoredTop sz="74790" autoAdjust="0"/>
  </p:normalViewPr>
  <p:slideViewPr>
    <p:cSldViewPr snapToGrid="0">
      <p:cViewPr varScale="1">
        <p:scale>
          <a:sx n="72" d="100"/>
          <a:sy n="72" d="100"/>
        </p:scale>
        <p:origin x="1516" y="2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AB59E-DEAF-EC42-AACC-760E2BDA85C8}" type="datetimeFigureOut">
              <a:rPr lang="en-US" smtClean="0"/>
              <a:t>1/18/2026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85358-D601-7D46-9F3D-398F8A79E014}" type="slidenum">
              <a:rPr lang="en-US" smtClean="0"/>
              <a:t>‹#›</a:t>
            </a:fld>
            <a:endParaRPr lang="en-US"/>
          </a:p>
        </p:txBody>
      </p:sp>
    </p:spTree>
    <p:extLst>
      <p:ext uri="{BB962C8B-B14F-4D97-AF65-F5344CB8AC3E}">
        <p14:creationId xmlns:p14="http://schemas.microsoft.com/office/powerpoint/2010/main" val="348581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the appendix at the end of the presentation to find optional activities.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a:t>
            </a:fld>
            <a:endParaRPr lang="en-US"/>
          </a:p>
        </p:txBody>
      </p:sp>
    </p:spTree>
    <p:extLst>
      <p:ext uri="{BB962C8B-B14F-4D97-AF65-F5344CB8AC3E}">
        <p14:creationId xmlns:p14="http://schemas.microsoft.com/office/powerpoint/2010/main" val="464883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157D9-6B36-2378-6A37-A7E8167D6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F6C5F-F418-1435-2A9C-FC9E82613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143C6-EEB3-8CD5-80B4-A3900E89238C}"/>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187C8333-B6F6-6D61-355B-42CFCCC2B518}"/>
              </a:ext>
            </a:extLst>
          </p:cNvPr>
          <p:cNvSpPr>
            <a:spLocks noGrp="1"/>
          </p:cNvSpPr>
          <p:nvPr>
            <p:ph type="sldNum" sz="quarter" idx="5"/>
          </p:nvPr>
        </p:nvSpPr>
        <p:spPr/>
        <p:txBody>
          <a:bodyPr/>
          <a:lstStyle/>
          <a:p>
            <a:fld id="{16D85358-D601-7D46-9F3D-398F8A79E014}" type="slidenum">
              <a:rPr lang="en-US" smtClean="0"/>
              <a:t>11</a:t>
            </a:fld>
            <a:endParaRPr lang="en-US"/>
          </a:p>
        </p:txBody>
      </p:sp>
    </p:spTree>
    <p:extLst>
      <p:ext uri="{BB962C8B-B14F-4D97-AF65-F5344CB8AC3E}">
        <p14:creationId xmlns:p14="http://schemas.microsoft.com/office/powerpoint/2010/main" val="3874165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Team Check-in (as required)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During this Phase, Mentors are encouraged to conduct an informal management check-in between weeks 8-9.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members of the management team will have been in their roles for a few weeks and completed planning; therefore, it is time to check in to see how they are feeling and if they are on task.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meeting offers an opportunity to provide constructive feedback, acknowledge efforts and provide some coaching as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Consider guiding the conversation with the discussion questions on the slide.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the same time, conduct an informal check-in with members from each department to see how they are feeling and if they have concerns about the company’s direction.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concerns or challenges arise during these check-ins, discuss them with your Program Manager to determine the best course of action.</a:t>
            </a:r>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12</a:t>
            </a:fld>
            <a:endParaRPr lang="en-US"/>
          </a:p>
        </p:txBody>
      </p:sp>
    </p:spTree>
    <p:extLst>
      <p:ext uri="{BB962C8B-B14F-4D97-AF65-F5344CB8AC3E}">
        <p14:creationId xmlns:p14="http://schemas.microsoft.com/office/powerpoint/2010/main" val="2458465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6C09B-59D3-3C04-841A-3B79FAB6C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332E64-64ED-5565-A66C-567AECDFB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415F8-0C73-4C8A-43B1-E8AB367288C4}"/>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7B11040C-32ED-6B5C-A2E1-04909DA83069}"/>
              </a:ext>
            </a:extLst>
          </p:cNvPr>
          <p:cNvSpPr>
            <a:spLocks noGrp="1"/>
          </p:cNvSpPr>
          <p:nvPr>
            <p:ph type="sldNum" sz="quarter" idx="5"/>
          </p:nvPr>
        </p:nvSpPr>
        <p:spPr/>
        <p:txBody>
          <a:bodyPr/>
          <a:lstStyle/>
          <a:p>
            <a:fld id="{16D85358-D601-7D46-9F3D-398F8A79E014}" type="slidenum">
              <a:rPr lang="en-US" smtClean="0"/>
              <a:t>13</a:t>
            </a:fld>
            <a:endParaRPr lang="en-US"/>
          </a:p>
        </p:txBody>
      </p:sp>
    </p:spTree>
    <p:extLst>
      <p:ext uri="{BB962C8B-B14F-4D97-AF65-F5344CB8AC3E}">
        <p14:creationId xmlns:p14="http://schemas.microsoft.com/office/powerpoint/2010/main" val="3385145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Company Program Resiliency Modules (10 min)</a:t>
            </a:r>
          </a:p>
          <a:p>
            <a:pPr marL="171450" indent="-171450">
              <a:buFont typeface="Arial" panose="020B0604020202020204" pitchFamily="34" charset="0"/>
              <a:buChar char="•"/>
            </a:pPr>
            <a:r>
              <a:rPr lang="en-US" dirty="0"/>
              <a:t>Using the Company Program Resiliency Modules advisor guide, follow the instructions to guide students through the activities and discussions for Phase 4.</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14</a:t>
            </a:fld>
            <a:endParaRPr lang="en-US"/>
          </a:p>
        </p:txBody>
      </p:sp>
    </p:spTree>
    <p:extLst>
      <p:ext uri="{BB962C8B-B14F-4D97-AF65-F5344CB8AC3E}">
        <p14:creationId xmlns:p14="http://schemas.microsoft.com/office/powerpoint/2010/main" val="4008909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83FB0-BF0C-DCE1-99C0-30ED4121D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CCF45-CE7A-BDFB-3EB6-3C5DD98CE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4DE7D-34D9-FBF6-E3F6-BA146368D7CE}"/>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327438AE-0B84-3A18-5387-0F72A82F4D78}"/>
              </a:ext>
            </a:extLst>
          </p:cNvPr>
          <p:cNvSpPr>
            <a:spLocks noGrp="1"/>
          </p:cNvSpPr>
          <p:nvPr>
            <p:ph type="sldNum" sz="quarter" idx="5"/>
          </p:nvPr>
        </p:nvSpPr>
        <p:spPr/>
        <p:txBody>
          <a:bodyPr/>
          <a:lstStyle/>
          <a:p>
            <a:fld id="{16D85358-D601-7D46-9F3D-398F8A79E014}" type="slidenum">
              <a:rPr lang="en-US" smtClean="0"/>
              <a:t>15</a:t>
            </a:fld>
            <a:endParaRPr lang="en-US"/>
          </a:p>
        </p:txBody>
      </p:sp>
    </p:spTree>
    <p:extLst>
      <p:ext uri="{BB962C8B-B14F-4D97-AF65-F5344CB8AC3E}">
        <p14:creationId xmlns:p14="http://schemas.microsoft.com/office/powerpoint/2010/main" val="735902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Wrap-Up (5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the end of each week, provide students the opportunity to ask any questions or provide feedback on how they are feeling to date.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Review the next steps with students: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Near the end of phase 4, begin planning for concluding the business and celebration.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CA" b="1" dirty="0"/>
              <a:t>Advisors:</a:t>
            </a:r>
            <a:endParaRPr lang="en-CA" dirty="0">
              <a:cs typeface="Calibri" panose="020F0502020204030204"/>
            </a:endParaRPr>
          </a:p>
          <a:p>
            <a:pPr marL="171450" indent="-171450">
              <a:buFont typeface="Arial" panose="020B0604020202020204" pitchFamily="34" charset="0"/>
              <a:buChar char="•"/>
            </a:pPr>
            <a:r>
              <a:rPr lang="en-CA" dirty="0"/>
              <a:t>Gather attendance records and any outstanding forms to share with the local JA Charter office.</a:t>
            </a:r>
            <a:endParaRPr lang="en-CA" dirty="0">
              <a:cs typeface="Calibri"/>
            </a:endParaRPr>
          </a:p>
          <a:p>
            <a:pPr marL="171450" indent="-171450">
              <a:buFont typeface="Arial" panose="020B0604020202020204" pitchFamily="34" charset="0"/>
              <a:buChar char="•"/>
            </a:pPr>
            <a:r>
              <a:rPr lang="en-CA" dirty="0"/>
              <a:t>Address any questions, concerns or feedback to your Company Program Manager.</a:t>
            </a:r>
          </a:p>
          <a:p>
            <a:pPr marL="171450" indent="-171450">
              <a:buFont typeface="Arial" panose="020B0604020202020204" pitchFamily="34" charset="0"/>
              <a:buChar char="•"/>
            </a:pPr>
            <a:endParaRPr lang="en-CA" dirty="0">
              <a:cs typeface="Calibri"/>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16</a:t>
            </a:fld>
            <a:endParaRPr lang="en-US"/>
          </a:p>
        </p:txBody>
      </p:sp>
    </p:spTree>
    <p:extLst>
      <p:ext uri="{BB962C8B-B14F-4D97-AF65-F5344CB8AC3E}">
        <p14:creationId xmlns:p14="http://schemas.microsoft.com/office/powerpoint/2010/main" val="1622583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AF2B-725F-80C0-97CC-C9C7ADD35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42D70-68FB-DC71-CFA9-5B0691CA6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5F433-AAEF-48F1-1DD2-0D7CFA85BA39}"/>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8E824B91-D957-88C3-11DC-30ABCB4E16B1}"/>
              </a:ext>
            </a:extLst>
          </p:cNvPr>
          <p:cNvSpPr>
            <a:spLocks noGrp="1"/>
          </p:cNvSpPr>
          <p:nvPr>
            <p:ph type="sldNum" sz="quarter" idx="5"/>
          </p:nvPr>
        </p:nvSpPr>
        <p:spPr/>
        <p:txBody>
          <a:bodyPr/>
          <a:lstStyle/>
          <a:p>
            <a:fld id="{16D85358-D601-7D46-9F3D-398F8A79E014}" type="slidenum">
              <a:rPr lang="en-US" smtClean="0"/>
              <a:t>18</a:t>
            </a:fld>
            <a:endParaRPr lang="en-US"/>
          </a:p>
        </p:txBody>
      </p:sp>
    </p:spTree>
    <p:extLst>
      <p:ext uri="{BB962C8B-B14F-4D97-AF65-F5344CB8AC3E}">
        <p14:creationId xmlns:p14="http://schemas.microsoft.com/office/powerpoint/2010/main" val="1896360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Delegation (30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bring the simplicity of delegation to the forefront, ask these two questions and who these tasks are typically delegated to.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Despite the fact that you may be able to do it better yourself, do you actually grow all your own seed, fruits and vegetables and raise your own beef, chicken and pork? Or do you delegate everything related to that responsibility to your grocer?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Instead of growing your own cotton, weaving your own fabric, and making your own clothes, don't you delegate every aspect of that responsibility to merchants who provide you with excellent results in a timely manner for a reasonable fee?</a:t>
            </a:r>
          </a:p>
        </p:txBody>
      </p:sp>
      <p:sp>
        <p:nvSpPr>
          <p:cNvPr id="4" name="Slide Number Placeholder 3"/>
          <p:cNvSpPr>
            <a:spLocks noGrp="1"/>
          </p:cNvSpPr>
          <p:nvPr>
            <p:ph type="sldNum" sz="quarter" idx="5"/>
          </p:nvPr>
        </p:nvSpPr>
        <p:spPr/>
        <p:txBody>
          <a:bodyPr/>
          <a:lstStyle/>
          <a:p>
            <a:fld id="{16D85358-D601-7D46-9F3D-398F8A79E014}" type="slidenum">
              <a:rPr lang="en-US" smtClean="0"/>
              <a:t>19</a:t>
            </a:fld>
            <a:endParaRPr lang="en-US"/>
          </a:p>
        </p:txBody>
      </p:sp>
    </p:spTree>
    <p:extLst>
      <p:ext uri="{BB962C8B-B14F-4D97-AF65-F5344CB8AC3E}">
        <p14:creationId xmlns:p14="http://schemas.microsoft.com/office/powerpoint/2010/main" val="2758109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242D-701B-521B-E011-FD9B4A6E2E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8D087B-D57C-786A-CD0D-3DF82232B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86926-6E88-DF23-4A73-800BB84F431B}"/>
              </a:ext>
            </a:extLst>
          </p:cNvPr>
          <p:cNvSpPr>
            <a:spLocks noGrp="1"/>
          </p:cNvSpPr>
          <p:nvPr>
            <p:ph type="body" idx="1"/>
          </p:nvPr>
        </p:nvSpPr>
        <p:spPr/>
        <p:txBody>
          <a:bodyPr/>
          <a:lstStyle/>
          <a:p>
            <a:r>
              <a:rPr lang="en-US" b="1" dirty="0"/>
              <a:t>Delegation (30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Delegation is a mindset.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might be intimidating to some to think of telling  others what to do, but there are some strategies to help: </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Identify key opportunities for delegation. </a:t>
            </a:r>
            <a:r>
              <a:rPr lang="en-US" sz="1200" b="0" i="0" kern="1200" dirty="0">
                <a:solidFill>
                  <a:schemeClr val="tx1"/>
                </a:solidFill>
                <a:effectLst/>
                <a:latin typeface="+mn-lt"/>
                <a:ea typeface="+mn-ea"/>
                <a:cs typeface="+mn-cs"/>
              </a:rPr>
              <a:t>Not everything can or should be delegated.</a:t>
            </a:r>
          </a:p>
          <a:p>
            <a:pPr marL="171450" indent="-171450">
              <a:buFont typeface="Arial"/>
              <a:buChar char="•"/>
            </a:pPr>
            <a:r>
              <a:rPr lang="en-US" b="1" dirty="0"/>
              <a:t>Communicate the task. </a:t>
            </a:r>
            <a:r>
              <a:rPr lang="en-US" dirty="0"/>
              <a:t>Describe to the employees exactly what you want done, when you want it done, and the end results you expect. Do you feel that all Company members are abiding by the Code of Ethics and applying the Test of Disclosure when needed?</a:t>
            </a:r>
            <a:endParaRPr lang="en-US" dirty="0">
              <a:cs typeface="Calibri" panose="020F0502020204030204"/>
            </a:endParaRPr>
          </a:p>
          <a:p>
            <a:pPr marL="171450" indent="-171450">
              <a:buFont typeface="Arial"/>
              <a:buChar char="•"/>
            </a:pPr>
            <a:r>
              <a:rPr lang="en-US" b="1" dirty="0"/>
              <a:t>Play to your team’s strengths. </a:t>
            </a:r>
            <a:r>
              <a:rPr lang="en-US" dirty="0"/>
              <a:t>Even within your department, each member of your team will have unique skillsets, preferences, and talents. Making good use of those unique working personalities will result in greater efficiency.</a:t>
            </a:r>
            <a:endParaRPr lang="en-US" dirty="0">
              <a:cs typeface="Calibri" panose="020F0502020204030204"/>
            </a:endParaRPr>
          </a:p>
          <a:p>
            <a:pPr marL="171450" indent="-171450">
              <a:buFont typeface="Arial"/>
              <a:buChar char="•"/>
            </a:pPr>
            <a:r>
              <a:rPr lang="en-US" b="1" dirty="0"/>
              <a:t>Construct a timeline. </a:t>
            </a:r>
            <a:r>
              <a:rPr lang="en-US" dirty="0"/>
              <a:t>Timelines will help keep your team focused and accountable. Work with your team to establish a mutually agreed-upon timeline from the beginning of the task's delegation to its delivery.</a:t>
            </a:r>
            <a:endParaRPr lang="en-US" dirty="0">
              <a:cs typeface="Calibri" panose="020F0502020204030204"/>
            </a:endParaRPr>
          </a:p>
          <a:p>
            <a:pPr marL="171450" indent="-171450">
              <a:buFont typeface="Arial"/>
              <a:buChar char="•"/>
            </a:pPr>
            <a:r>
              <a:rPr lang="en-US" b="1" dirty="0"/>
              <a:t>Entrust and Empower. </a:t>
            </a:r>
            <a:r>
              <a:rPr lang="en-US" dirty="0"/>
              <a:t>Entrust is a keyword in delegating. It means that you care about the results of what you delegate and you're willing to provide the support needed to help the employee achieve results. But you're going to let the employee do the assigned job. You don't have to be hands-on for the right outcomes to occur, but neither are you uninvolved and unaware of what's occurring.</a:t>
            </a:r>
            <a:endParaRPr lang="en-US" dirty="0">
              <a:cs typeface="Calibri" panose="020F0502020204030204"/>
            </a:endParaRPr>
          </a:p>
          <a:p>
            <a:pPr marL="171450" indent="-171450">
              <a:buFont typeface="Arial" panose="020B0604020202020204" pitchFamily="34" charset="0"/>
              <a:buChar char="•"/>
            </a:pPr>
            <a:r>
              <a:rPr lang="en-US" b="1" dirty="0"/>
              <a:t>Follow up. </a:t>
            </a:r>
            <a:r>
              <a:rPr lang="en-US" dirty="0"/>
              <a:t>Following up occasionally, especially for long-term tasks, gives you insight into progress and gives the employee the opportunity to bring up any questions or obstacles that have arisen. Set reminders for yourself to follow up and ensure the task's timely completion. </a:t>
            </a:r>
            <a:endParaRPr lang="en-US" dirty="0">
              <a:cs typeface="Calibri" panose="020F0502020204030204"/>
            </a:endParaRPr>
          </a:p>
          <a:p>
            <a:pPr marL="171450" indent="-171450">
              <a:buFont typeface="Arial" panose="020B0604020202020204" pitchFamily="34" charset="0"/>
              <a:buChar char="•"/>
            </a:pPr>
            <a:r>
              <a:rPr lang="en-US" b="1" i="0" dirty="0"/>
              <a:t>Create a feedback loop. </a:t>
            </a:r>
            <a:r>
              <a:rPr lang="en-US" dirty="0"/>
              <a:t>After delegating your tasks, follow up with your co-workers to learn from the situation. Ask them if they were comfortable executing the task and if you've given them all the information they needed. Ask how effective you were in setting expectations and if your timelines were reasonable.﻿</a:t>
            </a:r>
            <a:r>
              <a:rPr lang="en-US" dirty="0">
                <a:cs typeface="Calibri"/>
              </a:rPr>
              <a:t> </a:t>
            </a:r>
          </a:p>
          <a:p>
            <a:pPr marL="171450" indent="-171450">
              <a:buFont typeface="Arial" panose="020B0604020202020204" pitchFamily="34" charset="0"/>
              <a:buChar char="•"/>
            </a:pPr>
            <a:endParaRPr lang="en-US" dirty="0">
              <a:cs typeface="Calibri"/>
            </a:endParaRPr>
          </a:p>
          <a:p>
            <a:pPr marL="0" indent="0">
              <a:buFont typeface="Arial" panose="020B0604020202020204" pitchFamily="34" charset="0"/>
              <a:buNone/>
            </a:pPr>
            <a:r>
              <a:rPr lang="en-US" dirty="0"/>
              <a:t>Encourage students as they continue to work on Company activities to review the task lists they created a few weeks back and ensure there is a name beside each task and that everyone has an equal distribution of work to complete.</a:t>
            </a:r>
            <a:endParaRPr lang="en-US" dirty="0">
              <a:cs typeface="Calibri" panose="020F0502020204030204"/>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DC52CEE6-FDC1-FFBD-502D-80E0C96C9962}"/>
              </a:ext>
            </a:extLst>
          </p:cNvPr>
          <p:cNvSpPr>
            <a:spLocks noGrp="1"/>
          </p:cNvSpPr>
          <p:nvPr>
            <p:ph type="sldNum" sz="quarter" idx="5"/>
          </p:nvPr>
        </p:nvSpPr>
        <p:spPr/>
        <p:txBody>
          <a:bodyPr/>
          <a:lstStyle/>
          <a:p>
            <a:fld id="{16D85358-D601-7D46-9F3D-398F8A79E014}" type="slidenum">
              <a:rPr lang="en-US" smtClean="0"/>
              <a:t>20</a:t>
            </a:fld>
            <a:endParaRPr lang="en-US"/>
          </a:p>
        </p:txBody>
      </p:sp>
    </p:spTree>
    <p:extLst>
      <p:ext uri="{BB962C8B-B14F-4D97-AF65-F5344CB8AC3E}">
        <p14:creationId xmlns:p14="http://schemas.microsoft.com/office/powerpoint/2010/main" val="3525880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18CCD-FC74-ABFB-2C2B-0D0068CC7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15F20-59A8-D5D9-E6C0-0ED9258A2C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AC00E-BCC3-6CA9-708A-69C0B5E1366E}"/>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F2830774-5DB5-6F1C-EB05-55AC582637DC}"/>
              </a:ext>
            </a:extLst>
          </p:cNvPr>
          <p:cNvSpPr>
            <a:spLocks noGrp="1"/>
          </p:cNvSpPr>
          <p:nvPr>
            <p:ph type="sldNum" sz="quarter" idx="5"/>
          </p:nvPr>
        </p:nvSpPr>
        <p:spPr/>
        <p:txBody>
          <a:bodyPr/>
          <a:lstStyle/>
          <a:p>
            <a:fld id="{16D85358-D601-7D46-9F3D-398F8A79E014}" type="slidenum">
              <a:rPr lang="en-US" smtClean="0"/>
              <a:t>21</a:t>
            </a:fld>
            <a:endParaRPr lang="en-US"/>
          </a:p>
        </p:txBody>
      </p:sp>
    </p:spTree>
    <p:extLst>
      <p:ext uri="{BB962C8B-B14F-4D97-AF65-F5344CB8AC3E}">
        <p14:creationId xmlns:p14="http://schemas.microsoft.com/office/powerpoint/2010/main" val="2655619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Attendance (5 min)</a:t>
            </a:r>
          </a:p>
          <a:p>
            <a:pPr marL="171450" indent="-171450">
              <a:buFont typeface="Arial" panose="020B0604020202020204" pitchFamily="34" charset="0"/>
              <a:buChar char="•"/>
            </a:pPr>
            <a:r>
              <a:rPr lang="en-US" b="0" dirty="0"/>
              <a:t>VP HR and his/her team should now be responsible for taking weekly attendance.</a:t>
            </a:r>
          </a:p>
        </p:txBody>
      </p:sp>
      <p:sp>
        <p:nvSpPr>
          <p:cNvPr id="4" name="Slide Number Placeholder 3"/>
          <p:cNvSpPr>
            <a:spLocks noGrp="1"/>
          </p:cNvSpPr>
          <p:nvPr>
            <p:ph type="sldNum" sz="quarter" idx="5"/>
          </p:nvPr>
        </p:nvSpPr>
        <p:spPr/>
        <p:txBody>
          <a:bodyPr/>
          <a:lstStyle/>
          <a:p>
            <a:fld id="{16D85358-D601-7D46-9F3D-398F8A79E014}" type="slidenum">
              <a:rPr lang="en-US" smtClean="0"/>
              <a:t>3</a:t>
            </a:fld>
            <a:endParaRPr lang="en-US"/>
          </a:p>
        </p:txBody>
      </p:sp>
    </p:spTree>
    <p:extLst>
      <p:ext uri="{BB962C8B-B14F-4D97-AF65-F5344CB8AC3E}">
        <p14:creationId xmlns:p14="http://schemas.microsoft.com/office/powerpoint/2010/main" val="1255076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Change Management (30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important to </a:t>
            </a:r>
            <a:r>
              <a:rPr lang="en-US" sz="1200" b="0" i="0" u="none" strike="noStrike" kern="1200" dirty="0">
                <a:solidFill>
                  <a:schemeClr val="tx1"/>
                </a:solidFill>
                <a:effectLst/>
                <a:latin typeface="+mn-lt"/>
                <a:ea typeface="+mn-ea"/>
                <a:cs typeface="+mn-cs"/>
              </a:rPr>
              <a:t>introduce the concept of change management</a:t>
            </a:r>
            <a:r>
              <a:rPr lang="en-US" sz="1200" b="0" i="0" kern="1200" dirty="0">
                <a:solidFill>
                  <a:schemeClr val="tx1"/>
                </a:solidFill>
                <a:effectLst/>
                <a:latin typeface="+mn-lt"/>
                <a:ea typeface="+mn-ea"/>
                <a:cs typeface="+mn-cs"/>
              </a:rPr>
              <a:t>, since despite the student’s best planning efforts, they may need to make adjustments to the way they operate.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adjustments are a normal part of doing business.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Storming is a normal part of developing a team. Reviewing the 5 stages of Team Development and identifying where their team is at is a good check 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Watch the video to introduce the concept:</a:t>
            </a:r>
          </a:p>
          <a:p>
            <a:endParaRPr lang="en-US" b="1" dirty="0"/>
          </a:p>
        </p:txBody>
      </p:sp>
      <p:sp>
        <p:nvSpPr>
          <p:cNvPr id="4" name="Slide Number Placeholder 3"/>
          <p:cNvSpPr>
            <a:spLocks noGrp="1"/>
          </p:cNvSpPr>
          <p:nvPr>
            <p:ph type="sldNum" sz="quarter" idx="5"/>
          </p:nvPr>
        </p:nvSpPr>
        <p:spPr/>
        <p:txBody>
          <a:bodyPr/>
          <a:lstStyle/>
          <a:p>
            <a:fld id="{16D85358-D601-7D46-9F3D-398F8A79E014}" type="slidenum">
              <a:rPr lang="en-US" smtClean="0"/>
              <a:t>22</a:t>
            </a:fld>
            <a:endParaRPr lang="en-US"/>
          </a:p>
        </p:txBody>
      </p:sp>
    </p:spTree>
    <p:extLst>
      <p:ext uri="{BB962C8B-B14F-4D97-AF65-F5344CB8AC3E}">
        <p14:creationId xmlns:p14="http://schemas.microsoft.com/office/powerpoint/2010/main" val="280937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 Management (30 min)</a:t>
            </a:r>
          </a:p>
          <a:p>
            <a:pPr marL="171450" indent="-171450">
              <a:buFont typeface="Arial" panose="020B0604020202020204" pitchFamily="34" charset="0"/>
              <a:buChar char="•"/>
            </a:pPr>
            <a:r>
              <a:rPr lang="en-US" dirty="0"/>
              <a:t>Define change management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Explain that individuals will respond to change differently. Some people may be more adaptable than others.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Implementing a change may not be comfortable for everyone, or even the individual suggesting the change, since we can never be 100% sure it is the right decision.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In an effort to be adaptable and flexible to change, especially in today’s environment, one must be “okay” with achieving 80% completion vs. 100% perfection.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23</a:t>
            </a:fld>
            <a:endParaRPr lang="en-US"/>
          </a:p>
        </p:txBody>
      </p:sp>
    </p:spTree>
    <p:extLst>
      <p:ext uri="{BB962C8B-B14F-4D97-AF65-F5344CB8AC3E}">
        <p14:creationId xmlns:p14="http://schemas.microsoft.com/office/powerpoint/2010/main" val="2667893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Change Management (30 min)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Remind students that they are not alone when needing to discuss challenges to problem-solve solutions.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24</a:t>
            </a:fld>
            <a:endParaRPr lang="en-US"/>
          </a:p>
        </p:txBody>
      </p:sp>
    </p:spTree>
    <p:extLst>
      <p:ext uri="{BB962C8B-B14F-4D97-AF65-F5344CB8AC3E}">
        <p14:creationId xmlns:p14="http://schemas.microsoft.com/office/powerpoint/2010/main" val="2185963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Change Management (30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Complete one or more of the </a:t>
            </a:r>
            <a:r>
              <a:rPr lang="en-US" sz="1200" b="0" i="0" u="none" strike="noStrike" kern="1200" dirty="0">
                <a:solidFill>
                  <a:schemeClr val="tx1"/>
                </a:solidFill>
                <a:effectLst/>
                <a:latin typeface="+mn-lt"/>
                <a:ea typeface="+mn-ea"/>
                <a:cs typeface="+mn-cs"/>
              </a:rPr>
              <a:t>Change Management Activities PDF</a:t>
            </a:r>
            <a:r>
              <a:rPr lang="en-US"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activities are designed to engage with resistance in a meaningful way, question why students may fear change and create a more positive attitude towards new things.</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25</a:t>
            </a:fld>
            <a:endParaRPr lang="en-US"/>
          </a:p>
        </p:txBody>
      </p:sp>
    </p:spTree>
    <p:extLst>
      <p:ext uri="{BB962C8B-B14F-4D97-AF65-F5344CB8AC3E}">
        <p14:creationId xmlns:p14="http://schemas.microsoft.com/office/powerpoint/2010/main" val="210744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Company Meeting (15 min)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session should begin with a short meeting that includes a report from each department.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Allow the team to conduct their weekly team meeting and take attendance.</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4</a:t>
            </a:fld>
            <a:endParaRPr lang="en-US"/>
          </a:p>
        </p:txBody>
      </p:sp>
    </p:spTree>
    <p:extLst>
      <p:ext uri="{BB962C8B-B14F-4D97-AF65-F5344CB8AC3E}">
        <p14:creationId xmlns:p14="http://schemas.microsoft.com/office/powerpoint/2010/main" val="3900845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E334-8934-B736-0E3E-771F6F1257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71606-7F29-0D3A-BD37-8246136D7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020FF-4580-55C2-2301-B81EE28E2038}"/>
              </a:ext>
            </a:extLst>
          </p:cNvPr>
          <p:cNvSpPr>
            <a:spLocks noGrp="1"/>
          </p:cNvSpPr>
          <p:nvPr>
            <p:ph type="body" idx="1"/>
          </p:nvPr>
        </p:nvSpPr>
        <p:spPr/>
        <p:txBody>
          <a:bodyPr/>
          <a:lstStyle/>
          <a:p>
            <a:endParaRPr lang="en-US" b="1" i="0" dirty="0">
              <a:solidFill>
                <a:srgbClr val="373A3C"/>
              </a:solidFill>
              <a:effectLst/>
              <a:latin typeface="Work Sans" pitchFamily="2" charset="0"/>
            </a:endParaRPr>
          </a:p>
        </p:txBody>
      </p:sp>
      <p:sp>
        <p:nvSpPr>
          <p:cNvPr id="4" name="Slide Number Placeholder 3">
            <a:extLst>
              <a:ext uri="{FF2B5EF4-FFF2-40B4-BE49-F238E27FC236}">
                <a16:creationId xmlns:a16="http://schemas.microsoft.com/office/drawing/2014/main" id="{AEB32900-86C7-7303-940E-972E47450D23}"/>
              </a:ext>
            </a:extLst>
          </p:cNvPr>
          <p:cNvSpPr>
            <a:spLocks noGrp="1"/>
          </p:cNvSpPr>
          <p:nvPr>
            <p:ph type="sldNum" sz="quarter" idx="5"/>
          </p:nvPr>
        </p:nvSpPr>
        <p:spPr/>
        <p:txBody>
          <a:bodyPr/>
          <a:lstStyle/>
          <a:p>
            <a:fld id="{16D85358-D601-7D46-9F3D-398F8A79E014}" type="slidenum">
              <a:rPr lang="en-US" smtClean="0"/>
              <a:t>5</a:t>
            </a:fld>
            <a:endParaRPr lang="en-US"/>
          </a:p>
        </p:txBody>
      </p:sp>
    </p:spTree>
    <p:extLst>
      <p:ext uri="{BB962C8B-B14F-4D97-AF65-F5344CB8AC3E}">
        <p14:creationId xmlns:p14="http://schemas.microsoft.com/office/powerpoint/2010/main" val="178253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21E2D-6CF6-1B01-2D69-0849355D1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723C6-8657-FA6D-AFF8-7B9F8D499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5261F-F309-993D-B7D1-3369AB6A9D25}"/>
              </a:ext>
            </a:extLst>
          </p:cNvPr>
          <p:cNvSpPr>
            <a:spLocks noGrp="1"/>
          </p:cNvSpPr>
          <p:nvPr>
            <p:ph type="body" idx="1"/>
          </p:nvPr>
        </p:nvSpPr>
        <p:spPr/>
        <p:txBody>
          <a:bodyPr/>
          <a:lstStyle/>
          <a:p>
            <a:r>
              <a:rPr lang="en-US" b="1" i="0" dirty="0">
                <a:solidFill>
                  <a:srgbClr val="373A3C"/>
                </a:solidFill>
                <a:effectLst/>
                <a:latin typeface="Work Sans" pitchFamily="2" charset="0"/>
              </a:rPr>
              <a:t>Conduct Business Operations (as required)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Vice President of </a:t>
            </a:r>
            <a:r>
              <a:rPr lang="en-US" sz="1200" b="0" i="0" u="none" strike="noStrike" kern="1200" dirty="0">
                <a:solidFill>
                  <a:schemeClr val="tx1"/>
                </a:solidFill>
                <a:effectLst/>
                <a:latin typeface="+mn-lt"/>
                <a:ea typeface="+mn-ea"/>
                <a:cs typeface="+mn-cs"/>
              </a:rPr>
              <a:t>Marketing</a:t>
            </a:r>
            <a:r>
              <a:rPr lang="en-US" sz="1200" b="0" i="0" kern="1200" dirty="0">
                <a:solidFill>
                  <a:schemeClr val="tx1"/>
                </a:solidFill>
                <a:effectLst/>
                <a:latin typeface="+mn-lt"/>
                <a:ea typeface="+mn-ea"/>
                <a:cs typeface="+mn-cs"/>
              </a:rPr>
              <a:t> and the Vice President of Sales should review with the company members the company’s sales goals, conduct sales training, and provide ongoing support regarding the sales presentation.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b="0" i="0" dirty="0">
              <a:solidFill>
                <a:srgbClr val="373A3C"/>
              </a:solidFill>
              <a:effectLst/>
              <a:latin typeface="Work Sans" pitchFamily="2" charset="0"/>
            </a:endParaRPr>
          </a:p>
          <a:p>
            <a:endParaRPr lang="en-US" dirty="0">
              <a:cs typeface="Calibri"/>
            </a:endParaRPr>
          </a:p>
          <a:p>
            <a:endParaRPr lang="en-US" dirty="0">
              <a:cs typeface="Calibri"/>
            </a:endParaRPr>
          </a:p>
          <a:p>
            <a:endParaRPr lang="en-US" dirty="0"/>
          </a:p>
        </p:txBody>
      </p:sp>
      <p:sp>
        <p:nvSpPr>
          <p:cNvPr id="4" name="Slide Number Placeholder 3">
            <a:extLst>
              <a:ext uri="{FF2B5EF4-FFF2-40B4-BE49-F238E27FC236}">
                <a16:creationId xmlns:a16="http://schemas.microsoft.com/office/drawing/2014/main" id="{E4AF5078-0410-74F1-E63F-C49D0CB89297}"/>
              </a:ext>
            </a:extLst>
          </p:cNvPr>
          <p:cNvSpPr>
            <a:spLocks noGrp="1"/>
          </p:cNvSpPr>
          <p:nvPr>
            <p:ph type="sldNum" sz="quarter" idx="5"/>
          </p:nvPr>
        </p:nvSpPr>
        <p:spPr/>
        <p:txBody>
          <a:bodyPr/>
          <a:lstStyle/>
          <a:p>
            <a:fld id="{16D85358-D601-7D46-9F3D-398F8A79E014}" type="slidenum">
              <a:rPr lang="en-US" smtClean="0"/>
              <a:t>6</a:t>
            </a:fld>
            <a:endParaRPr lang="en-US"/>
          </a:p>
        </p:txBody>
      </p:sp>
    </p:spTree>
    <p:extLst>
      <p:ext uri="{BB962C8B-B14F-4D97-AF65-F5344CB8AC3E}">
        <p14:creationId xmlns:p14="http://schemas.microsoft.com/office/powerpoint/2010/main" val="173277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EC89B-941F-FEE8-9020-FF9AB2930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0F73F-AFF6-29C1-9580-7915DAE0F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E9E841-6EBE-0D62-0CD5-12EB56FE1A75}"/>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BCBE3018-A53C-3D34-69F9-6C8949DA8B60}"/>
              </a:ext>
            </a:extLst>
          </p:cNvPr>
          <p:cNvSpPr>
            <a:spLocks noGrp="1"/>
          </p:cNvSpPr>
          <p:nvPr>
            <p:ph type="sldNum" sz="quarter" idx="5"/>
          </p:nvPr>
        </p:nvSpPr>
        <p:spPr/>
        <p:txBody>
          <a:bodyPr/>
          <a:lstStyle/>
          <a:p>
            <a:fld id="{16D85358-D601-7D46-9F3D-398F8A79E014}" type="slidenum">
              <a:rPr lang="en-US" smtClean="0"/>
              <a:t>7</a:t>
            </a:fld>
            <a:endParaRPr lang="en-US"/>
          </a:p>
        </p:txBody>
      </p:sp>
    </p:spTree>
    <p:extLst>
      <p:ext uri="{BB962C8B-B14F-4D97-AF65-F5344CB8AC3E}">
        <p14:creationId xmlns:p14="http://schemas.microsoft.com/office/powerpoint/2010/main" val="425344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1AD33-E69C-EC74-114B-9D1FE12AD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4C945-83BF-9629-9FBC-E9A5515E0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7B2DF-39A2-AEC5-D3BF-3B8B3791AEAA}"/>
              </a:ext>
            </a:extLst>
          </p:cNvPr>
          <p:cNvSpPr>
            <a:spLocks noGrp="1"/>
          </p:cNvSpPr>
          <p:nvPr>
            <p:ph type="body" idx="1"/>
          </p:nvPr>
        </p:nvSpPr>
        <p:spPr/>
        <p:txBody>
          <a:bodyPr/>
          <a:lstStyle/>
          <a:p>
            <a:r>
              <a:rPr lang="en-US" b="1" i="0" dirty="0">
                <a:solidFill>
                  <a:srgbClr val="373A3C"/>
                </a:solidFill>
                <a:effectLst/>
                <a:latin typeface="Work Sans" pitchFamily="2" charset="0"/>
              </a:rPr>
              <a:t>Monitor Company Success (as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Receive Sales Receipts and manage inventory. Explain it is critical that up-to-date, correct and transparent records are kept to maintain current financial figures.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Refer to the Sales Receipts PDF for copies.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62DFC36-ED92-1F6A-E2D4-4C4FCE24E2C3}"/>
              </a:ext>
            </a:extLst>
          </p:cNvPr>
          <p:cNvSpPr>
            <a:spLocks noGrp="1"/>
          </p:cNvSpPr>
          <p:nvPr>
            <p:ph type="sldNum" sz="quarter" idx="5"/>
          </p:nvPr>
        </p:nvSpPr>
        <p:spPr/>
        <p:txBody>
          <a:bodyPr/>
          <a:lstStyle/>
          <a:p>
            <a:fld id="{16D85358-D601-7D46-9F3D-398F8A79E014}" type="slidenum">
              <a:rPr lang="en-US" smtClean="0"/>
              <a:t>8</a:t>
            </a:fld>
            <a:endParaRPr lang="en-US"/>
          </a:p>
        </p:txBody>
      </p:sp>
    </p:spTree>
    <p:extLst>
      <p:ext uri="{BB962C8B-B14F-4D97-AF65-F5344CB8AC3E}">
        <p14:creationId xmlns:p14="http://schemas.microsoft.com/office/powerpoint/2010/main" val="1260886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0C2A7-FD6D-DD2F-04CF-773146ACD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D1FB7A-8178-401F-CB3B-68F499F0E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A87A32-D6FB-2B88-0909-DD67B4E5EF5A}"/>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B7A0592A-C0AD-8F34-CE28-73A7B4FEE3BB}"/>
              </a:ext>
            </a:extLst>
          </p:cNvPr>
          <p:cNvSpPr>
            <a:spLocks noGrp="1"/>
          </p:cNvSpPr>
          <p:nvPr>
            <p:ph type="sldNum" sz="quarter" idx="5"/>
          </p:nvPr>
        </p:nvSpPr>
        <p:spPr/>
        <p:txBody>
          <a:bodyPr/>
          <a:lstStyle/>
          <a:p>
            <a:fld id="{16D85358-D601-7D46-9F3D-398F8A79E014}" type="slidenum">
              <a:rPr lang="en-US" smtClean="0"/>
              <a:t>9</a:t>
            </a:fld>
            <a:endParaRPr lang="en-US"/>
          </a:p>
        </p:txBody>
      </p:sp>
    </p:spTree>
    <p:extLst>
      <p:ext uri="{BB962C8B-B14F-4D97-AF65-F5344CB8AC3E}">
        <p14:creationId xmlns:p14="http://schemas.microsoft.com/office/powerpoint/2010/main" val="945421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Plan for and conduct an Interim Status Meeting (as required)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About halfway into operating the company (around week 10), a formal Interim Status Meeting should be scheduled to have the management team summarize the results and compare to plan.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 the Sample </a:t>
            </a:r>
            <a:r>
              <a:rPr lang="en-US" sz="1200" b="0" i="0" u="none" strike="noStrike" kern="1200" dirty="0">
                <a:solidFill>
                  <a:schemeClr val="tx1"/>
                </a:solidFill>
                <a:effectLst/>
                <a:latin typeface="+mn-lt"/>
                <a:ea typeface="+mn-ea"/>
                <a:cs typeface="+mn-cs"/>
              </a:rPr>
              <a:t>Meeting Agenda - Interim Status Meeting</a:t>
            </a:r>
            <a:r>
              <a:rPr lang="en-US" sz="1200" b="0" i="0" kern="1200" dirty="0">
                <a:solidFill>
                  <a:schemeClr val="tx1"/>
                </a:solidFill>
                <a:effectLst/>
                <a:latin typeface="+mn-lt"/>
                <a:ea typeface="+mn-ea"/>
                <a:cs typeface="+mn-cs"/>
              </a:rPr>
              <a:t> template as a guide.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16D85358-D601-7D46-9F3D-398F8A79E014}" type="slidenum">
              <a:rPr lang="en-US" smtClean="0"/>
              <a:t>10</a:t>
            </a:fld>
            <a:endParaRPr lang="en-US"/>
          </a:p>
        </p:txBody>
      </p:sp>
    </p:spTree>
    <p:extLst>
      <p:ext uri="{BB962C8B-B14F-4D97-AF65-F5344CB8AC3E}">
        <p14:creationId xmlns:p14="http://schemas.microsoft.com/office/powerpoint/2010/main" val="3134271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285F74"/>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4" name="Title 10">
            <a:extLst>
              <a:ext uri="{FF2B5EF4-FFF2-40B4-BE49-F238E27FC236}">
                <a16:creationId xmlns:a16="http://schemas.microsoft.com/office/drawing/2014/main" id="{49A8F688-ABE2-054B-9EE6-AAB2E2ABBDCC}"/>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
        <p:nvSpPr>
          <p:cNvPr id="5" name="Text Placeholder 12">
            <a:extLst>
              <a:ext uri="{FF2B5EF4-FFF2-40B4-BE49-F238E27FC236}">
                <a16:creationId xmlns:a16="http://schemas.microsoft.com/office/drawing/2014/main" id="{3E702300-2594-1644-AC79-9839139BBFD7}"/>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313957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
        <p:nvSpPr>
          <p:cNvPr id="11" name="Text Placeholder 12">
            <a:extLst>
              <a:ext uri="{FF2B5EF4-FFF2-40B4-BE49-F238E27FC236}">
                <a16:creationId xmlns:a16="http://schemas.microsoft.com/office/drawing/2014/main" id="{37490AB7-3679-0C9A-994B-55BDB0BC6BE3}"/>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A6576D48-A798-7969-B577-62BA4963A57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10011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8D208BFE-CDD0-CE01-1EBC-4DCCDC4674A0}"/>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B943D214-9729-1A9C-ECA5-3EEB7E035581}"/>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45486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
        <p:nvSpPr>
          <p:cNvPr id="11" name="Text Placeholder 12">
            <a:extLst>
              <a:ext uri="{FF2B5EF4-FFF2-40B4-BE49-F238E27FC236}">
                <a16:creationId xmlns:a16="http://schemas.microsoft.com/office/drawing/2014/main" id="{88B6F37E-35E0-8810-3F1D-92237B4A636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768EE3E6-E0CA-07FE-35F3-E8797FEBF61B}"/>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1760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3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8B22BC52-3518-70E8-32AD-DB4AA1CFE1C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39BA2CBB-3015-C37C-E8D2-D55554E9218C}"/>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4255626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4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36D90E75-0AF9-24B6-624B-56257C74489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FD192B4A-1ABB-5166-B8F2-F13FD3F0A650}"/>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1F1EE5AB-600B-2F52-21C2-E568D0B1076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1530676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A734D38A-EAE0-BA42-A326-FAB56B5347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9E8A499D-4F6C-AEB3-986F-79D0780DCB21}"/>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7966AF4A-EFF2-A26A-22EF-6C7F49AE897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61100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F06AF4E3-B8F1-07D1-168D-3153AA41F05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36CE66C1-D76A-182B-8BFD-FD5731E1D3DD}"/>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8" name="Graphic 7">
            <a:extLst>
              <a:ext uri="{FF2B5EF4-FFF2-40B4-BE49-F238E27FC236}">
                <a16:creationId xmlns:a16="http://schemas.microsoft.com/office/drawing/2014/main" id="{9A770CBC-1DC8-6171-B94B-2884CBA23E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2209755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1BFBFA4D-C84B-E445-8D45-DA568C7253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73F78AF7-865C-2CDB-9008-4BA42278337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4715DBA8-9F9C-BBE2-069C-A997D58744C8}"/>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040616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2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5A36B0D2-076B-6C7B-4992-3B5B0EBC179A}"/>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41C0AB5A-75BE-5E3A-7128-20AD485578B9}"/>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E17C8D75-3B64-F0AD-1E36-31F291E8F2C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903534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2B346D8C-600C-4B43-BAF5-361A3219A5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63D5B8A1-1F5B-F183-7F63-0EE99DC1E744}"/>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A1888FC-F9DB-9D56-2A3B-1648E920FF6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291117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663B-897F-36B2-7357-0A717196EE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717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0" name="Text Placeholder 12">
            <a:extLst>
              <a:ext uri="{FF2B5EF4-FFF2-40B4-BE49-F238E27FC236}">
                <a16:creationId xmlns:a16="http://schemas.microsoft.com/office/drawing/2014/main" id="{E63BD2E8-8758-340F-0C88-A88540518AE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F112F5F-9231-0914-12D0-91F366503C5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D906A3E2-F040-965A-5296-D5B6114A81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343385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5_Custom Layout">
    <p:bg>
      <p:bgPr>
        <a:solidFill>
          <a:srgbClr val="285F74"/>
        </a:solidFill>
        <a:effectLst/>
      </p:bgPr>
    </p:bg>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424A63F0-BD65-3741-25BF-37FC453212BF}"/>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pic>
        <p:nvPicPr>
          <p:cNvPr id="4" name="Graphic 3">
            <a:extLst>
              <a:ext uri="{FF2B5EF4-FFF2-40B4-BE49-F238E27FC236}">
                <a16:creationId xmlns:a16="http://schemas.microsoft.com/office/drawing/2014/main" id="{B4843AE7-9F15-240C-1CDA-948CAC6DC04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
        <p:nvSpPr>
          <p:cNvPr id="5" name="Text Placeholder 12">
            <a:extLst>
              <a:ext uri="{FF2B5EF4-FFF2-40B4-BE49-F238E27FC236}">
                <a16:creationId xmlns:a16="http://schemas.microsoft.com/office/drawing/2014/main" id="{C4D84B0C-947B-EB05-0F37-FE42F301492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2131361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bg>
      <p:bgPr>
        <a:solidFill>
          <a:srgbClr val="00A0AF"/>
        </a:solidFill>
        <a:effectLst/>
      </p:bgPr>
    </p:bg>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285DDF97-3412-B39C-9B04-22AAA6A75CC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33E743D7-49EB-0CDF-E35E-E6627B96892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0" name="Graphic 9">
            <a:extLst>
              <a:ext uri="{FF2B5EF4-FFF2-40B4-BE49-F238E27FC236}">
                <a16:creationId xmlns:a16="http://schemas.microsoft.com/office/drawing/2014/main" id="{B4A9BFCD-DC6F-A729-EBED-31BE4F11EAF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236654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rgbClr val="22404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B1F5509F-FD5B-C545-E977-A4BD9430D5A2}"/>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E6AA37B9-0CF3-EB27-2EAC-54954542308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B7EE5915-1D11-98E9-B254-159F1D19BA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916469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1">
    <p:bg>
      <p:bgPr>
        <a:solidFill>
          <a:srgbClr val="00763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CE9B64A6-1625-6C96-2F53-92E6ED02E63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D7670AF8-12F8-DCE4-011D-9FAC44539C1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EF4737E8-5427-9414-9B1D-D57E43C93A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6405640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28708B"/>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93A04561-1103-432E-9EAF-C4F152B65089}"/>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58D4296A-7CA2-A9B0-B51C-3A238F13295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44A05B32-1186-7747-CD99-4AB74F9EC96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194655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008B9C"/>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EDB5222F-73B5-5B98-9188-3A83F6A8549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8C198C62-A8AF-FAA3-548F-21C78852E25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0CA65ECE-1C2D-7A20-1BC7-E8CB217E8A8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3207222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Custom Layout">
    <p:bg>
      <p:bgPr>
        <a:solidFill>
          <a:srgbClr val="99D9DF"/>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B906BC3-6D2A-1FB0-3033-154DF56134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2540" y="2271498"/>
            <a:ext cx="3374079" cy="4152717"/>
          </a:xfrm>
          <a:prstGeom prst="rect">
            <a:avLst/>
          </a:prstGeom>
        </p:spPr>
      </p:pic>
      <p:sp>
        <p:nvSpPr>
          <p:cNvPr id="5" name="Title 8">
            <a:extLst>
              <a:ext uri="{FF2B5EF4-FFF2-40B4-BE49-F238E27FC236}">
                <a16:creationId xmlns:a16="http://schemas.microsoft.com/office/drawing/2014/main" id="{348D27A5-565B-1D67-63BF-DFA017975155}"/>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09AF7653-5EB6-497B-5869-1D5120CBA783}"/>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108410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rgbClr val="8FC440"/>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81F89483-5940-ADE0-61FD-6D7DD91C40D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BB2EF260-ACF1-9137-BEDE-5CFB837C3177}"/>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9610F41B-58EC-39F9-4FE8-66A80333BC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793849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7346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00A0A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DB46E251-E0DB-149F-49A3-A4684297942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985300FD-0582-590B-94B2-72A10E888E18}"/>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939795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9_Custom Layou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970D9F-35B9-7BEC-30C5-B4B6110141EA}"/>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dirty="0"/>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dirty="0"/>
              <a:t>Bullet</a:t>
            </a:r>
          </a:p>
          <a:p>
            <a:pPr lvl="0"/>
            <a:r>
              <a:rPr lang="en-US" dirty="0"/>
              <a:t>Bullet</a:t>
            </a:r>
          </a:p>
          <a:p>
            <a:pPr lvl="0"/>
            <a:r>
              <a:rPr lang="en-US" dirty="0"/>
              <a:t>Bullet</a:t>
            </a:r>
          </a:p>
          <a:p>
            <a:pPr lvl="0"/>
            <a:endParaRPr lang="en-US" dirty="0"/>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7724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0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1FC03-BAE8-08F8-C03C-D7069F68E35D}"/>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dirty="0"/>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dirty="0"/>
              <a:t>Bullet</a:t>
            </a:r>
          </a:p>
          <a:p>
            <a:pPr lvl="0"/>
            <a:r>
              <a:rPr lang="en-US" dirty="0"/>
              <a:t>Bullet</a:t>
            </a:r>
          </a:p>
          <a:p>
            <a:pPr lvl="0"/>
            <a:r>
              <a:rPr lang="en-US" dirty="0"/>
              <a:t>Bullet</a:t>
            </a:r>
          </a:p>
          <a:p>
            <a:pPr lvl="0"/>
            <a:endParaRPr lang="en-US" dirty="0"/>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014468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283716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7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0211E-2822-F6E4-9E47-8530169BBCF3}"/>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251108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_Custom Layou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F7D-3941-12DC-810F-C3DB800628DC}"/>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9161420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B342B9-65A1-2083-915F-DF26F9E20E09}"/>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1E6F3F-CC5A-17A2-AB27-2533E9676D68}"/>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C00F4D4D-234C-DC96-E45D-A35FF93EC2B5}"/>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3CC16D69-EAED-6E9D-70A8-6FD8E949D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5889374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4588DF-DD4D-296E-96AB-7D517E33A548}"/>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F0C53CEF-35DC-6A4A-11C9-A55FD77F09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F6ED634F-7A6F-0AC6-A4A3-56AD113C10D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E388729D-D91D-E69F-98C1-F3C79F7A0C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4269989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E7D934-1618-9801-03A7-4A110FB8EA52}"/>
              </a:ext>
            </a:extLst>
          </p:cNvPr>
          <p:cNvSpPr/>
          <p:nvPr userDrawn="1"/>
        </p:nvSpPr>
        <p:spPr>
          <a:xfrm>
            <a:off x="0" y="2"/>
            <a:ext cx="12192000"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6FF4003-049E-5A04-C140-B77410C89FA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D74C888C-8BD2-6411-3A89-C8BF49B09D11}"/>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1AB92089-88D7-430E-BB38-7DDABB20C5E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1814848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6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81B9CB-EB68-69E6-E692-6DA920C2BFDA}"/>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EE09B8-B0BA-DB7B-EAFF-8A561969FA0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0707B934-FFD3-B316-41DB-77161F21FE72}"/>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78F9B069-2707-4187-1827-09471AC7675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6345" y="693864"/>
            <a:ext cx="497491" cy="612297"/>
          </a:xfrm>
          <a:prstGeom prst="rect">
            <a:avLst/>
          </a:prstGeom>
        </p:spPr>
      </p:pic>
    </p:spTree>
    <p:extLst>
      <p:ext uri="{BB962C8B-B14F-4D97-AF65-F5344CB8AC3E}">
        <p14:creationId xmlns:p14="http://schemas.microsoft.com/office/powerpoint/2010/main" val="743653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bg1"/>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2" name="Rectangle 11">
            <a:extLst>
              <a:ext uri="{FF2B5EF4-FFF2-40B4-BE49-F238E27FC236}">
                <a16:creationId xmlns:a16="http://schemas.microsoft.com/office/drawing/2014/main" id="{E7242CD6-04C4-2567-F49F-5126DCB3CEE8}"/>
              </a:ext>
            </a:extLst>
          </p:cNvPr>
          <p:cNvSpPr/>
          <p:nvPr userDrawn="1"/>
        </p:nvSpPr>
        <p:spPr>
          <a:xfrm>
            <a:off x="5504686" y="2"/>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4" name="Title 8">
            <a:extLst>
              <a:ext uri="{FF2B5EF4-FFF2-40B4-BE49-F238E27FC236}">
                <a16:creationId xmlns:a16="http://schemas.microsoft.com/office/drawing/2014/main" id="{69A2698E-9B81-C284-B9BF-7E104E970ACC}"/>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06976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22404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6509D7F2-2F4F-57F9-E060-B1A34EBA2E14}"/>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F5FD8CB4-4811-AFEC-359E-1EDA61B8130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4910512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8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2353" y="-32677"/>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50"/>
            <a:ext cx="395211" cy="486414"/>
          </a:xfrm>
          <a:prstGeom prst="rect">
            <a:avLst/>
          </a:prstGeom>
        </p:spPr>
      </p:pic>
      <p:sp>
        <p:nvSpPr>
          <p:cNvPr id="8" name="Text Placeholder 12">
            <a:extLst>
              <a:ext uri="{FF2B5EF4-FFF2-40B4-BE49-F238E27FC236}">
                <a16:creationId xmlns:a16="http://schemas.microsoft.com/office/drawing/2014/main" id="{3C6D7603-93E3-4C7E-76CC-D2605E2E1B51}"/>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A80D8C5-48C5-A009-1000-746DA2532B19}"/>
              </a:ext>
            </a:extLst>
          </p:cNvPr>
          <p:cNvSpPr/>
          <p:nvPr userDrawn="1"/>
        </p:nvSpPr>
        <p:spPr>
          <a:xfrm>
            <a:off x="0" y="0"/>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2C27CD4-F690-5014-5264-2F97E2DAF81B}"/>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94514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DFBBF0AE-84AE-262E-63B0-27BABEE37615}"/>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2414940-C585-4B1B-903A-39CF55A54468}"/>
              </a:ext>
            </a:extLst>
          </p:cNvPr>
          <p:cNvSpPr/>
          <p:nvPr userDrawn="1"/>
        </p:nvSpPr>
        <p:spPr>
          <a:xfrm>
            <a:off x="5504686" y="2"/>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6F314FB-15C1-1BB2-8061-5A43FE39DCAE}"/>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304504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2" y="6230225"/>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975912C9-A6EC-920B-A06C-5A82D8083D3F}"/>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BA78C20-DFB6-A1A0-674A-4BB1BB0E2D55}"/>
              </a:ext>
            </a:extLst>
          </p:cNvPr>
          <p:cNvSpPr/>
          <p:nvPr userDrawn="1"/>
        </p:nvSpPr>
        <p:spPr>
          <a:xfrm>
            <a:off x="0" y="0"/>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BBF36415-7D3C-3C0B-A482-399EB5D0226E}"/>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21121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C895EB1E-6385-4CB4-3D6E-5BF831886BAF}"/>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273843D9-04BC-0FC4-D570-722DA9911E93}"/>
              </a:ext>
            </a:extLst>
          </p:cNvPr>
          <p:cNvSpPr/>
          <p:nvPr userDrawn="1"/>
        </p:nvSpPr>
        <p:spPr>
          <a:xfrm>
            <a:off x="5504686" y="2"/>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9887C384-34E8-F674-EA6A-5CA2BB72B7A2}"/>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914540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9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715888"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38667" y="6230225"/>
            <a:ext cx="395211" cy="486414"/>
          </a:xfrm>
          <a:prstGeom prst="rect">
            <a:avLst/>
          </a:prstGeom>
        </p:spPr>
      </p:pic>
      <p:sp>
        <p:nvSpPr>
          <p:cNvPr id="8" name="Text Placeholder 12">
            <a:extLst>
              <a:ext uri="{FF2B5EF4-FFF2-40B4-BE49-F238E27FC236}">
                <a16:creationId xmlns:a16="http://schemas.microsoft.com/office/drawing/2014/main" id="{9C441163-68C0-FE4B-D6D1-9611D8E95589}"/>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8B94111-AB34-BC9B-07DF-76665EE90CE0}"/>
              </a:ext>
            </a:extLst>
          </p:cNvPr>
          <p:cNvSpPr/>
          <p:nvPr userDrawn="1"/>
        </p:nvSpPr>
        <p:spPr>
          <a:xfrm>
            <a:off x="0" y="0"/>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000F7503-EE76-2F57-D80C-96B0DA0B0158}"/>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102615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AE83672A-8A2F-2AC5-1276-B97883B42826}"/>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4CAAFDA8-08CC-93E1-76AD-82149E75BFA5}"/>
              </a:ext>
            </a:extLst>
          </p:cNvPr>
          <p:cNvSpPr/>
          <p:nvPr userDrawn="1"/>
        </p:nvSpPr>
        <p:spPr>
          <a:xfrm>
            <a:off x="5504686" y="2"/>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5643C1F2-F0C7-59BD-955F-63A59D383386}"/>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742316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1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3267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46"/>
            <a:ext cx="395211" cy="486414"/>
          </a:xfrm>
          <a:prstGeom prst="rect">
            <a:avLst/>
          </a:prstGeom>
        </p:spPr>
      </p:pic>
      <p:sp>
        <p:nvSpPr>
          <p:cNvPr id="11" name="Text Placeholder 12">
            <a:extLst>
              <a:ext uri="{FF2B5EF4-FFF2-40B4-BE49-F238E27FC236}">
                <a16:creationId xmlns:a16="http://schemas.microsoft.com/office/drawing/2014/main" id="{61E154DA-5E82-DD10-8840-60E3760D994B}"/>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2" name="Rectangle 11">
            <a:extLst>
              <a:ext uri="{FF2B5EF4-FFF2-40B4-BE49-F238E27FC236}">
                <a16:creationId xmlns:a16="http://schemas.microsoft.com/office/drawing/2014/main" id="{927EC437-D42B-620B-CECC-09E35884FF18}"/>
              </a:ext>
            </a:extLst>
          </p:cNvPr>
          <p:cNvSpPr/>
          <p:nvPr userDrawn="1"/>
        </p:nvSpPr>
        <p:spPr>
          <a:xfrm>
            <a:off x="0" y="0"/>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6" name="Title 8">
            <a:extLst>
              <a:ext uri="{FF2B5EF4-FFF2-40B4-BE49-F238E27FC236}">
                <a16:creationId xmlns:a16="http://schemas.microsoft.com/office/drawing/2014/main" id="{D53B0891-4617-0F4B-C8BF-BD93123DCD87}"/>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9818346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3F3CAE27-71EA-48AB-DF10-D9F55DD4BB68}"/>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6B896A0-C008-4342-DA06-B76690010D93}"/>
              </a:ext>
            </a:extLst>
          </p:cNvPr>
          <p:cNvSpPr/>
          <p:nvPr userDrawn="1"/>
        </p:nvSpPr>
        <p:spPr>
          <a:xfrm>
            <a:off x="5504686" y="2"/>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3EBDE2A-05E6-A0BC-20ED-BACA9DB76140}"/>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693861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2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230225"/>
            <a:ext cx="395211" cy="486414"/>
          </a:xfrm>
          <a:prstGeom prst="rect">
            <a:avLst/>
          </a:prstGeom>
        </p:spPr>
      </p:pic>
      <p:sp>
        <p:nvSpPr>
          <p:cNvPr id="18" name="Text Placeholder 12">
            <a:extLst>
              <a:ext uri="{FF2B5EF4-FFF2-40B4-BE49-F238E27FC236}">
                <a16:creationId xmlns:a16="http://schemas.microsoft.com/office/drawing/2014/main" id="{5FCC12C0-D464-651F-3E29-EFAB98AC4E44}"/>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9" name="Rectangle 18">
            <a:extLst>
              <a:ext uri="{FF2B5EF4-FFF2-40B4-BE49-F238E27FC236}">
                <a16:creationId xmlns:a16="http://schemas.microsoft.com/office/drawing/2014/main" id="{2275CF59-E330-3950-D290-53C59DFA11EE}"/>
              </a:ext>
            </a:extLst>
          </p:cNvPr>
          <p:cNvSpPr/>
          <p:nvPr userDrawn="1"/>
        </p:nvSpPr>
        <p:spPr>
          <a:xfrm>
            <a:off x="0" y="0"/>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20" name="Title 8">
            <a:extLst>
              <a:ext uri="{FF2B5EF4-FFF2-40B4-BE49-F238E27FC236}">
                <a16:creationId xmlns:a16="http://schemas.microsoft.com/office/drawing/2014/main" id="{456E3D6A-E8C1-5276-84E9-1DE2C24B881C}"/>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55458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85F74"/>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C28E7E2-FFC0-7A18-D5D6-D6DB163E72B9}"/>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8" name="Rectangle 7">
            <a:extLst>
              <a:ext uri="{FF2B5EF4-FFF2-40B4-BE49-F238E27FC236}">
                <a16:creationId xmlns:a16="http://schemas.microsoft.com/office/drawing/2014/main" id="{AEB70D64-867F-8C83-05D7-90CD0B49E5D9}"/>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D8FAA974-D91E-D798-018F-170F91810846}"/>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8D1C8BB0-9196-165E-EF6A-53426F103B7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819054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99D9D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F349D823-E3AC-7025-6870-C6A4A4B4B950}"/>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3FF93BB-8726-446C-6B61-ADF8C8A23BF5}"/>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4211560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0AF"/>
        </a:solidFill>
        <a:effectLst/>
      </p:bgPr>
    </p:bg>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ACCDBDAD-CAFE-60FD-747B-C3CA20479CD3}"/>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B1CD2932-DD29-3C81-1322-D0003E7C3871}"/>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8" name="Title 8">
            <a:extLst>
              <a:ext uri="{FF2B5EF4-FFF2-40B4-BE49-F238E27FC236}">
                <a16:creationId xmlns:a16="http://schemas.microsoft.com/office/drawing/2014/main" id="{E84BDBB0-1B94-9B0C-72D8-8B22532428B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C3AAE460-6668-DF2E-A01C-78F0ABE77E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59100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285F74"/>
        </a:solidFill>
        <a:effectLst/>
      </p:bgPr>
    </p:bg>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FE60DA0D-29CA-CF63-9474-00C8F9AB7D5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0" name="Rectangle 9">
            <a:extLst>
              <a:ext uri="{FF2B5EF4-FFF2-40B4-BE49-F238E27FC236}">
                <a16:creationId xmlns:a16="http://schemas.microsoft.com/office/drawing/2014/main" id="{8F073299-465E-241F-14CD-8E377DA645A5}"/>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F0AFCEF-1419-BAC5-D25C-CF97C62CD8DE}"/>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6" name="Graphic 5">
            <a:extLst>
              <a:ext uri="{FF2B5EF4-FFF2-40B4-BE49-F238E27FC236}">
                <a16:creationId xmlns:a16="http://schemas.microsoft.com/office/drawing/2014/main" id="{E53D6AB6-7430-C747-8928-F34B4FAA43C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2" y="683159"/>
            <a:ext cx="505405" cy="622038"/>
          </a:xfrm>
          <a:prstGeom prst="rect">
            <a:avLst/>
          </a:prstGeom>
        </p:spPr>
      </p:pic>
    </p:spTree>
    <p:extLst>
      <p:ext uri="{BB962C8B-B14F-4D97-AF65-F5344CB8AC3E}">
        <p14:creationId xmlns:p14="http://schemas.microsoft.com/office/powerpoint/2010/main" val="3893778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008B9C"/>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75DBCA35-BE0C-8ED0-3517-DCA869CF49F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A5EB846D-73C8-AB9F-505D-7D0A61227B9A}"/>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369DD91F-6E82-823A-E47B-E74518C9B8C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44677F99-5615-965F-81E9-592E2C626B6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8483413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A0AF"/>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0E77B758-7CAA-1576-6EF8-E7E4339EA407}"/>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3D034206-101B-60AC-9128-F1179B1838F7}"/>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18BA5573-DEF4-DF20-0641-2BF20859946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2" name="Graphic 11">
            <a:extLst>
              <a:ext uri="{FF2B5EF4-FFF2-40B4-BE49-F238E27FC236}">
                <a16:creationId xmlns:a16="http://schemas.microsoft.com/office/drawing/2014/main" id="{5060DFC1-17FD-9511-0964-2B851D8635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681638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00C0CA"/>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AEBDA2D6-712C-3970-0D06-BC9F67C74230}"/>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39FD8A43-425C-CD67-4114-AB2E79994F6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93F14C2A-78FA-9E2A-616E-F4B1C81E97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745F0B3D-0401-4765-D11E-F0938B614C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50426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99D9DF"/>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D1797A30-BC3D-0086-766F-B29BE909DA86}"/>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931B45FD-6F02-CBC6-B7F8-0633ED34F1BB}"/>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81507F49-9DF7-022B-62BE-54ABE9413E73}"/>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E0DA3FE1-B193-7965-3D79-9E4A002C900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919890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8FC440"/>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97742CB5-CE98-20BA-DE73-6D3D998E913A}"/>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E10B01BD-29F1-74A4-094F-8598F4A890C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16FC1FC2-7E1C-B468-161A-C6DBE12C0D4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68CEF8AA-657F-22CB-49C7-B9227FA40B9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620533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C73A1-793B-0B79-2CF2-12F129059F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88678"/>
            <a:ext cx="12192000" cy="7646678"/>
          </a:xfrm>
          <a:prstGeom prst="rect">
            <a:avLst/>
          </a:prstGeom>
        </p:spPr>
      </p:pic>
      <p:pic>
        <p:nvPicPr>
          <p:cNvPr id="9" name="Graphic 8">
            <a:extLst>
              <a:ext uri="{FF2B5EF4-FFF2-40B4-BE49-F238E27FC236}">
                <a16:creationId xmlns:a16="http://schemas.microsoft.com/office/drawing/2014/main" id="{5BC8B8DB-DEEE-9408-C878-D26E00EFB11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2" name="Text Placeholder 12">
            <a:extLst>
              <a:ext uri="{FF2B5EF4-FFF2-40B4-BE49-F238E27FC236}">
                <a16:creationId xmlns:a16="http://schemas.microsoft.com/office/drawing/2014/main" id="{063784A4-6D58-0950-C05F-925315C83158}"/>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025587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349D72-DDA3-23F3-37AE-176D4F5AFE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0" y="-116798"/>
            <a:ext cx="12192000" cy="6974798"/>
          </a:xfrm>
          <a:prstGeom prst="rect">
            <a:avLst/>
          </a:prstGeom>
        </p:spPr>
      </p:pic>
      <p:pic>
        <p:nvPicPr>
          <p:cNvPr id="11" name="Graphic 10">
            <a:extLst>
              <a:ext uri="{FF2B5EF4-FFF2-40B4-BE49-F238E27FC236}">
                <a16:creationId xmlns:a16="http://schemas.microsoft.com/office/drawing/2014/main" id="{F0DAB90C-8FE5-C49C-7DC9-E7DCEEE260F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itle 8">
            <a:extLst>
              <a:ext uri="{FF2B5EF4-FFF2-40B4-BE49-F238E27FC236}">
                <a16:creationId xmlns:a16="http://schemas.microsoft.com/office/drawing/2014/main" id="{2A82030D-989F-848A-CC84-D1D618E8E92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42B0AE13-79A2-5EAE-4654-382C11217FAB}"/>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216117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172B7-0B26-49D6-7E34-DE2E7922A2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600"/>
            <a:ext cx="12420599" cy="7086599"/>
          </a:xfrm>
          <a:prstGeom prst="rect">
            <a:avLst/>
          </a:prstGeom>
        </p:spPr>
      </p:pic>
      <p:pic>
        <p:nvPicPr>
          <p:cNvPr id="9" name="Graphic 8">
            <a:extLst>
              <a:ext uri="{FF2B5EF4-FFF2-40B4-BE49-F238E27FC236}">
                <a16:creationId xmlns:a16="http://schemas.microsoft.com/office/drawing/2014/main" id="{0B7C546E-D011-6653-C103-9FFEEC6A034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6" name="Title 8">
            <a:extLst>
              <a:ext uri="{FF2B5EF4-FFF2-40B4-BE49-F238E27FC236}">
                <a16:creationId xmlns:a16="http://schemas.microsoft.com/office/drawing/2014/main" id="{4E5E3B19-AC81-6D0B-11A6-72C4A58FD09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62DD820B-FA35-0909-E33C-5573CBD7CDE2}"/>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3035265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28708B"/>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8" name="Text Placeholder 12">
            <a:extLst>
              <a:ext uri="{FF2B5EF4-FFF2-40B4-BE49-F238E27FC236}">
                <a16:creationId xmlns:a16="http://schemas.microsoft.com/office/drawing/2014/main" id="{BB3934C4-AA0B-4514-2105-8E9B1EC48A4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1C15B732-5BC1-9A9D-8DF6-0417AD96597D}"/>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3175744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11DE-EE5A-CF28-3F1D-9306714077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B9BE7DED-7DAD-9674-2365-DEACC72DD7E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ext Placeholder 12">
            <a:extLst>
              <a:ext uri="{FF2B5EF4-FFF2-40B4-BE49-F238E27FC236}">
                <a16:creationId xmlns:a16="http://schemas.microsoft.com/office/drawing/2014/main" id="{AB3C026F-5903-24A4-4366-A454A058299A}"/>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99438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008B9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A75FE57E-8241-F445-BD53-8BFE06082AAF}"/>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F450E2E-DE55-FAC2-92B9-66F01BA8724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543532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8FC44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628D04B0-657D-F2FA-8434-D7CB41ADA06B}"/>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5A0DA9C3-B5FC-74D0-BB2B-D8FADA008B51}"/>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695329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6" name="Title 8">
            <a:extLst>
              <a:ext uri="{FF2B5EF4-FFF2-40B4-BE49-F238E27FC236}">
                <a16:creationId xmlns:a16="http://schemas.microsoft.com/office/drawing/2014/main" id="{823D7DBA-FBB3-1B45-94F7-B9E3D2F24734}"/>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8" name="Text Placeholder 12">
            <a:extLst>
              <a:ext uri="{FF2B5EF4-FFF2-40B4-BE49-F238E27FC236}">
                <a16:creationId xmlns:a16="http://schemas.microsoft.com/office/drawing/2014/main" id="{A8C3EF08-F063-8933-6323-234C4D5A2C5F}"/>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907489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77873-0E55-BA42-B5AE-EDF8F75618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D0088B2-2D0C-574B-A04B-F6B199ED9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C235D5-DCB9-D449-960D-74D80EDFE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BDC78-0C2B-CA4C-98BD-3FDEC1F476F4}" type="datetimeFigureOut">
              <a:rPr lang="en-US" smtClean="0"/>
              <a:t>1/18/2026</a:t>
            </a:fld>
            <a:endParaRPr lang="en-US"/>
          </a:p>
        </p:txBody>
      </p:sp>
      <p:sp>
        <p:nvSpPr>
          <p:cNvPr id="5" name="Footer Placeholder 4">
            <a:extLst>
              <a:ext uri="{FF2B5EF4-FFF2-40B4-BE49-F238E27FC236}">
                <a16:creationId xmlns:a16="http://schemas.microsoft.com/office/drawing/2014/main" id="{3D30A7A1-BC3E-374F-B487-193703E97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0D4D1-57DD-1A4F-B322-0DAA9DD3A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A2423-F197-024F-A294-BA8F9B662EE4}" type="slidenum">
              <a:rPr lang="en-US" smtClean="0"/>
              <a:t>‹#›</a:t>
            </a:fld>
            <a:endParaRPr lang="en-US"/>
          </a:p>
        </p:txBody>
      </p:sp>
    </p:spTree>
    <p:extLst>
      <p:ext uri="{BB962C8B-B14F-4D97-AF65-F5344CB8AC3E}">
        <p14:creationId xmlns:p14="http://schemas.microsoft.com/office/powerpoint/2010/main" val="4232784330"/>
      </p:ext>
    </p:extLst>
  </p:cSld>
  <p:clrMap bg1="lt1" tx1="dk1" bg2="lt2" tx2="dk2" accent1="accent1" accent2="accent2" accent3="accent3" accent4="accent4" accent5="accent5" accent6="accent6" hlink="hlink" folHlink="folHlink"/>
  <p:sldLayoutIdLst>
    <p:sldLayoutId id="2147483697" r:id="rId1"/>
    <p:sldLayoutId id="2147483747" r:id="rId2"/>
    <p:sldLayoutId id="2147483661" r:id="rId3"/>
    <p:sldLayoutId id="2147483698" r:id="rId4"/>
    <p:sldLayoutId id="2147483733" r:id="rId5"/>
    <p:sldLayoutId id="2147483735" r:id="rId6"/>
    <p:sldLayoutId id="2147483696" r:id="rId7"/>
    <p:sldLayoutId id="2147483734" r:id="rId8"/>
    <p:sldLayoutId id="2147483712" r:id="rId9"/>
    <p:sldLayoutId id="2147483683" r:id="rId10"/>
    <p:sldLayoutId id="2147483684" r:id="rId11"/>
    <p:sldLayoutId id="2147483723" r:id="rId12"/>
    <p:sldLayoutId id="2147483736" r:id="rId13"/>
    <p:sldLayoutId id="2147483737" r:id="rId14"/>
    <p:sldLayoutId id="2147483685" r:id="rId15"/>
    <p:sldLayoutId id="2147483713" r:id="rId16"/>
    <p:sldLayoutId id="2147483687" r:id="rId17"/>
    <p:sldLayoutId id="2147483714" r:id="rId18"/>
    <p:sldLayoutId id="2147483671" r:id="rId19"/>
    <p:sldLayoutId id="2147483715" r:id="rId20"/>
    <p:sldLayoutId id="2147483738" r:id="rId21"/>
    <p:sldLayoutId id="2147483706" r:id="rId22"/>
    <p:sldLayoutId id="2147483705" r:id="rId23"/>
    <p:sldLayoutId id="2147483722" r:id="rId24"/>
    <p:sldLayoutId id="2147483710" r:id="rId25"/>
    <p:sldLayoutId id="2147483707" r:id="rId26"/>
    <p:sldLayoutId id="2147483720" r:id="rId27"/>
    <p:sldLayoutId id="2147483721" r:id="rId28"/>
    <p:sldLayoutId id="2147483678" r:id="rId29"/>
    <p:sldLayoutId id="2147483745" r:id="rId30"/>
    <p:sldLayoutId id="2147483746" r:id="rId31"/>
    <p:sldLayoutId id="2147483676" r:id="rId32"/>
    <p:sldLayoutId id="2147483743" r:id="rId33"/>
    <p:sldLayoutId id="2147483744" r:id="rId34"/>
    <p:sldLayoutId id="2147483677" r:id="rId35"/>
    <p:sldLayoutId id="2147483680" r:id="rId36"/>
    <p:sldLayoutId id="2147483681" r:id="rId37"/>
    <p:sldLayoutId id="2147483742" r:id="rId38"/>
    <p:sldLayoutId id="2147483690" r:id="rId39"/>
    <p:sldLayoutId id="2147483728" r:id="rId40"/>
    <p:sldLayoutId id="2147483689" r:id="rId41"/>
    <p:sldLayoutId id="2147483730" r:id="rId42"/>
    <p:sldLayoutId id="2147483691" r:id="rId43"/>
    <p:sldLayoutId id="2147483729" r:id="rId44"/>
    <p:sldLayoutId id="2147483693" r:id="rId45"/>
    <p:sldLayoutId id="2147483731" r:id="rId46"/>
    <p:sldLayoutId id="2147483694" r:id="rId47"/>
    <p:sldLayoutId id="2147483732" r:id="rId48"/>
    <p:sldLayoutId id="2147483650" r:id="rId49"/>
    <p:sldLayoutId id="2147483651" r:id="rId50"/>
    <p:sldLayoutId id="2147483653" r:id="rId51"/>
    <p:sldLayoutId id="2147483654" r:id="rId52"/>
    <p:sldLayoutId id="2147483741" r:id="rId53"/>
    <p:sldLayoutId id="2147483655" r:id="rId54"/>
    <p:sldLayoutId id="2147483656" r:id="rId55"/>
    <p:sldLayoutId id="2147483659" r:id="rId56"/>
    <p:sldLayoutId id="2147483724" r:id="rId57"/>
    <p:sldLayoutId id="2147483725" r:id="rId58"/>
    <p:sldLayoutId id="2147483726" r:id="rId59"/>
    <p:sldLayoutId id="2147483727" r:id="rId60"/>
  </p:sldLayoutIdLst>
  <p:txStyles>
    <p:title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Medium"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0.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4.jpeg"/><Relationship Id="rId7" Type="http://schemas.openxmlformats.org/officeDocument/2006/relationships/slide" Target="slide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3.xml"/><Relationship Id="rId9"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1.xml"/><Relationship Id="rId1" Type="http://schemas.openxmlformats.org/officeDocument/2006/relationships/video" Target="https://www.youtube.com/embed/__IlYNMdV9E?start=1&amp;feature=oembed" TargetMode="External"/><Relationship Id="rId6" Type="http://schemas.openxmlformats.org/officeDocument/2006/relationships/hyperlink" Target="https://www.youtube.com/watch?v=__IlYNMdV9E&amp;t=1s" TargetMode="Externa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with thumbs up">
            <a:extLst>
              <a:ext uri="{FF2B5EF4-FFF2-40B4-BE49-F238E27FC236}">
                <a16:creationId xmlns:a16="http://schemas.microsoft.com/office/drawing/2014/main" id="{5F5D2EDE-83D9-B6D9-13DB-566CC67A7485}"/>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12192001" cy="5834506"/>
          </a:xfrm>
          <a:prstGeom prst="rect">
            <a:avLst/>
          </a:prstGeom>
        </p:spPr>
      </p:pic>
      <p:sp>
        <p:nvSpPr>
          <p:cNvPr id="9" name="Rectangle 8">
            <a:extLst>
              <a:ext uri="{FF2B5EF4-FFF2-40B4-BE49-F238E27FC236}">
                <a16:creationId xmlns:a16="http://schemas.microsoft.com/office/drawing/2014/main" id="{BF2AC9EC-CBCA-20A8-E7DD-A64EA133CE6F}"/>
              </a:ext>
            </a:extLst>
          </p:cNvPr>
          <p:cNvSpPr/>
          <p:nvPr/>
        </p:nvSpPr>
        <p:spPr>
          <a:xfrm>
            <a:off x="-2" y="2450592"/>
            <a:ext cx="12192000" cy="4405835"/>
          </a:xfrm>
          <a:prstGeom prst="rect">
            <a:avLst/>
          </a:prstGeom>
          <a:solidFill>
            <a:srgbClr val="28708B">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54360A-D327-7EC5-0770-B0C1EC12C53E}"/>
              </a:ext>
            </a:extLst>
          </p:cNvPr>
          <p:cNvSpPr/>
          <p:nvPr/>
        </p:nvSpPr>
        <p:spPr>
          <a:xfrm>
            <a:off x="0" y="2953512"/>
            <a:ext cx="12192000" cy="3904488"/>
          </a:xfrm>
          <a:prstGeom prst="rect">
            <a:avLst/>
          </a:prstGeom>
          <a:solidFill>
            <a:srgbClr val="00C0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D906103-400B-A178-C79C-796FA132F976}"/>
              </a:ext>
            </a:extLst>
          </p:cNvPr>
          <p:cNvSpPr txBox="1">
            <a:spLocks/>
          </p:cNvSpPr>
          <p:nvPr/>
        </p:nvSpPr>
        <p:spPr>
          <a:xfrm>
            <a:off x="838197" y="5129467"/>
            <a:ext cx="10515600" cy="1555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a:lstStyle>
          <a:p>
            <a:pPr algn="ctr"/>
            <a:r>
              <a:rPr lang="en-US" dirty="0">
                <a:solidFill>
                  <a:srgbClr val="22404D"/>
                </a:solidFill>
                <a:latin typeface="Bierstadt" panose="020B0004020202020204" pitchFamily="34" charset="0"/>
              </a:rPr>
              <a:t>WEEK 6-12 OR 6-15</a:t>
            </a:r>
          </a:p>
        </p:txBody>
      </p:sp>
      <p:sp>
        <p:nvSpPr>
          <p:cNvPr id="2" name="Title 1">
            <a:extLst>
              <a:ext uri="{FF2B5EF4-FFF2-40B4-BE49-F238E27FC236}">
                <a16:creationId xmlns:a16="http://schemas.microsoft.com/office/drawing/2014/main" id="{F615388F-8FD4-14B1-91A3-1F130D42A165}"/>
              </a:ext>
            </a:extLst>
          </p:cNvPr>
          <p:cNvSpPr>
            <a:spLocks noGrp="1"/>
          </p:cNvSpPr>
          <p:nvPr>
            <p:ph type="title"/>
          </p:nvPr>
        </p:nvSpPr>
        <p:spPr>
          <a:xfrm>
            <a:off x="838200" y="2788603"/>
            <a:ext cx="10515600" cy="1555115"/>
          </a:xfrm>
        </p:spPr>
        <p:txBody>
          <a:bodyPr>
            <a:normAutofit/>
          </a:bodyPr>
          <a:lstStyle/>
          <a:p>
            <a:pPr algn="ctr"/>
            <a:r>
              <a:rPr lang="en-US" sz="3600" dirty="0">
                <a:solidFill>
                  <a:srgbClr val="22404D"/>
                </a:solidFill>
                <a:latin typeface="Bierstadt" panose="020B0004020202020204" pitchFamily="34" charset="0"/>
              </a:rPr>
              <a:t>JA COMPANY PROGRAM</a:t>
            </a:r>
          </a:p>
        </p:txBody>
      </p:sp>
      <p:sp>
        <p:nvSpPr>
          <p:cNvPr id="8" name="Right Triangle 7">
            <a:extLst>
              <a:ext uri="{FF2B5EF4-FFF2-40B4-BE49-F238E27FC236}">
                <a16:creationId xmlns:a16="http://schemas.microsoft.com/office/drawing/2014/main" id="{2A8B00E3-68E1-EBEF-F91D-31F7BEDF428D}"/>
              </a:ext>
            </a:extLst>
          </p:cNvPr>
          <p:cNvSpPr/>
          <p:nvPr/>
        </p:nvSpPr>
        <p:spPr>
          <a:xfrm flipH="1">
            <a:off x="6355071" y="4950690"/>
            <a:ext cx="5836921" cy="1917875"/>
          </a:xfrm>
          <a:prstGeom prst="rtTriangle">
            <a:avLst/>
          </a:prstGeom>
          <a:solidFill>
            <a:srgbClr val="287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BE0868-F4F5-BF28-5824-8B7924AE3718}"/>
              </a:ext>
            </a:extLst>
          </p:cNvPr>
          <p:cNvSpPr/>
          <p:nvPr/>
        </p:nvSpPr>
        <p:spPr>
          <a:xfrm>
            <a:off x="525870" y="4020009"/>
            <a:ext cx="10827927" cy="1323439"/>
          </a:xfrm>
          <a:prstGeom prst="rect">
            <a:avLst/>
          </a:prstGeom>
          <a:noFill/>
        </p:spPr>
        <p:txBody>
          <a:bodyPr wrap="square" lIns="91440" tIns="45720" rIns="91440" bIns="45720">
            <a:spAutoFit/>
          </a:bodyPr>
          <a:lstStyle/>
          <a:p>
            <a:pPr algn="ctr"/>
            <a:r>
              <a:rPr lang="en-US" sz="8000" b="1" dirty="0">
                <a:ln w="9525">
                  <a:solidFill>
                    <a:srgbClr val="E3E24F"/>
                  </a:solidFill>
                  <a:prstDash val="solid"/>
                </a:ln>
                <a:solidFill>
                  <a:srgbClr val="22404D"/>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 4: LAUNCH</a:t>
            </a:r>
            <a:endParaRPr lang="en-US" sz="8000" b="1" cap="none" spc="0" dirty="0">
              <a:ln w="9525">
                <a:solidFill>
                  <a:srgbClr val="E3E24F"/>
                </a:solidFill>
                <a:prstDash val="solid"/>
              </a:ln>
              <a:solidFill>
                <a:srgbClr val="22404D"/>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Tree>
    <p:extLst>
      <p:ext uri="{BB962C8B-B14F-4D97-AF65-F5344CB8AC3E}">
        <p14:creationId xmlns:p14="http://schemas.microsoft.com/office/powerpoint/2010/main" val="362202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B95D-E8B7-D6F1-141A-3BC585FF4FD3}"/>
              </a:ext>
            </a:extLst>
          </p:cNvPr>
          <p:cNvSpPr>
            <a:spLocks noGrp="1"/>
          </p:cNvSpPr>
          <p:nvPr>
            <p:ph type="title"/>
          </p:nvPr>
        </p:nvSpPr>
        <p:spPr/>
        <p:txBody>
          <a:bodyPr/>
          <a:lstStyle/>
          <a:p>
            <a:r>
              <a:rPr lang="en-US" dirty="0">
                <a:solidFill>
                  <a:srgbClr val="E3E24F"/>
                </a:solidFill>
              </a:rPr>
              <a:t>Interim Status Meeting</a:t>
            </a:r>
          </a:p>
        </p:txBody>
      </p:sp>
      <p:sp>
        <p:nvSpPr>
          <p:cNvPr id="6" name="Right Triangle 5">
            <a:extLst>
              <a:ext uri="{FF2B5EF4-FFF2-40B4-BE49-F238E27FC236}">
                <a16:creationId xmlns:a16="http://schemas.microsoft.com/office/drawing/2014/main" id="{FE7ABEEB-31D6-FFB4-3719-1117C8E46482}"/>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FDF13FB-0F64-E8BB-8B05-01BDAF8C2309}"/>
              </a:ext>
            </a:extLst>
          </p:cNvPr>
          <p:cNvSpPr>
            <a:spLocks noGrp="1"/>
          </p:cNvSpPr>
          <p:nvPr>
            <p:ph type="body" sz="quarter" idx="12"/>
          </p:nvPr>
        </p:nvSpPr>
        <p:spPr>
          <a:xfrm>
            <a:off x="651750" y="2736998"/>
            <a:ext cx="4640686" cy="2992582"/>
          </a:xfrm>
        </p:spPr>
        <p:txBody>
          <a:bodyPr/>
          <a:lstStyle/>
          <a:p>
            <a:pPr marL="0" indent="0">
              <a:buNone/>
            </a:pPr>
            <a:r>
              <a:rPr lang="en-US" dirty="0"/>
              <a:t>Use the Sample Meeting Agenda to prepare for the </a:t>
            </a:r>
            <a:r>
              <a:rPr lang="en-US" b="1" dirty="0"/>
              <a:t>Interim Status Meeting</a:t>
            </a:r>
            <a:r>
              <a:rPr lang="en-US" dirty="0"/>
              <a:t>. </a:t>
            </a:r>
          </a:p>
          <a:p>
            <a:pPr marL="0" indent="0">
              <a:buNone/>
            </a:pPr>
            <a:endParaRPr lang="en-US" dirty="0"/>
          </a:p>
          <a:p>
            <a:pPr marL="0" indent="0">
              <a:buNone/>
            </a:pPr>
            <a:r>
              <a:rPr lang="en-US" b="1" dirty="0"/>
              <a:t>The goal of this meeting is to:</a:t>
            </a:r>
          </a:p>
          <a:p>
            <a:r>
              <a:rPr lang="en-US" dirty="0"/>
              <a:t>Summarize the results </a:t>
            </a:r>
          </a:p>
          <a:p>
            <a:r>
              <a:rPr lang="en-US" dirty="0"/>
              <a:t>Compare to business planning</a:t>
            </a:r>
          </a:p>
        </p:txBody>
      </p:sp>
      <p:pic>
        <p:nvPicPr>
          <p:cNvPr id="3" name="Picture 2">
            <a:extLst>
              <a:ext uri="{FF2B5EF4-FFF2-40B4-BE49-F238E27FC236}">
                <a16:creationId xmlns:a16="http://schemas.microsoft.com/office/drawing/2014/main" id="{409475B3-F68B-081C-5B98-F46F6C03A2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67783" y="2157984"/>
            <a:ext cx="3435746" cy="4394217"/>
          </a:xfrm>
          <a:prstGeom prst="rect">
            <a:avLst/>
          </a:prstGeom>
          <a:ln>
            <a:solidFill>
              <a:srgbClr val="22404D"/>
            </a:solidFill>
          </a:ln>
        </p:spPr>
      </p:pic>
    </p:spTree>
    <p:extLst>
      <p:ext uri="{BB962C8B-B14F-4D97-AF65-F5344CB8AC3E}">
        <p14:creationId xmlns:p14="http://schemas.microsoft.com/office/powerpoint/2010/main" val="244527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8590D-400C-489D-C709-6DD9E7C0B6F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8B0540C-2601-F7C2-24FA-1EA4B306C679}"/>
              </a:ext>
            </a:extLst>
          </p:cNvPr>
          <p:cNvPicPr>
            <a:picLocks noChangeAspect="1"/>
          </p:cNvPicPr>
          <p:nvPr/>
        </p:nvPicPr>
        <p:blipFill>
          <a:blip r:embed="rId3" cstate="screen">
            <a:extLst>
              <a:ext uri="{28A0092B-C50C-407E-A947-70E740481C1C}">
                <a14:useLocalDpi xmlns:a14="http://schemas.microsoft.com/office/drawing/2010/main"/>
              </a:ext>
            </a:extLst>
          </a:blip>
          <a:srcRect t="11461" b="4105"/>
          <a:stretch>
            <a:fillRect/>
          </a:stretch>
        </p:blipFill>
        <p:spPr>
          <a:xfrm>
            <a:off x="0" y="-5"/>
            <a:ext cx="12191984" cy="6858005"/>
          </a:xfrm>
          <a:prstGeom prst="rect">
            <a:avLst/>
          </a:prstGeom>
        </p:spPr>
      </p:pic>
      <p:pic>
        <p:nvPicPr>
          <p:cNvPr id="11" name="Picture 10">
            <a:extLst>
              <a:ext uri="{FF2B5EF4-FFF2-40B4-BE49-F238E27FC236}">
                <a16:creationId xmlns:a16="http://schemas.microsoft.com/office/drawing/2014/main" id="{19140705-5E43-DB38-9989-4AF17E8F940E}"/>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46428" y="-2687581"/>
            <a:ext cx="6858000" cy="12233149"/>
          </a:xfrm>
          <a:prstGeom prst="rect">
            <a:avLst/>
          </a:prstGeom>
        </p:spPr>
      </p:pic>
      <p:sp>
        <p:nvSpPr>
          <p:cNvPr id="8" name="Right Triangle 7">
            <a:extLst>
              <a:ext uri="{FF2B5EF4-FFF2-40B4-BE49-F238E27FC236}">
                <a16:creationId xmlns:a16="http://schemas.microsoft.com/office/drawing/2014/main" id="{B8275412-F2C3-7DD5-1B05-D01D49AD374F}"/>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26BEC05-8DD4-BA6E-FBFA-15C739579B62}"/>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MANAGEMENT TEAM CHECK-IN</a:t>
            </a:r>
          </a:p>
        </p:txBody>
      </p:sp>
      <p:sp>
        <p:nvSpPr>
          <p:cNvPr id="14" name="Right Triangle 13">
            <a:extLst>
              <a:ext uri="{FF2B5EF4-FFF2-40B4-BE49-F238E27FC236}">
                <a16:creationId xmlns:a16="http://schemas.microsoft.com/office/drawing/2014/main" id="{CAA13AA8-FE71-F4DA-8CAC-72D2B102CFFE}"/>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8979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EF27-4FD6-BAD7-ADF6-6D2D17E7000A}"/>
              </a:ext>
            </a:extLst>
          </p:cNvPr>
          <p:cNvSpPr>
            <a:spLocks noGrp="1"/>
          </p:cNvSpPr>
          <p:nvPr>
            <p:ph type="title"/>
          </p:nvPr>
        </p:nvSpPr>
        <p:spPr/>
        <p:txBody>
          <a:bodyPr/>
          <a:lstStyle/>
          <a:p>
            <a:r>
              <a:rPr lang="en-US" dirty="0"/>
              <a:t>Management Team Check-in</a:t>
            </a:r>
          </a:p>
        </p:txBody>
      </p:sp>
      <p:sp>
        <p:nvSpPr>
          <p:cNvPr id="3" name="Text Placeholder 2">
            <a:extLst>
              <a:ext uri="{FF2B5EF4-FFF2-40B4-BE49-F238E27FC236}">
                <a16:creationId xmlns:a16="http://schemas.microsoft.com/office/drawing/2014/main" id="{5D4B6A31-13EC-5C29-DE47-D5E69A5F28A5}"/>
              </a:ext>
            </a:extLst>
          </p:cNvPr>
          <p:cNvSpPr>
            <a:spLocks noGrp="1"/>
          </p:cNvSpPr>
          <p:nvPr>
            <p:ph type="body" sz="quarter" idx="12"/>
          </p:nvPr>
        </p:nvSpPr>
        <p:spPr>
          <a:xfrm>
            <a:off x="651749" y="2264690"/>
            <a:ext cx="7097559" cy="4033586"/>
          </a:xfrm>
        </p:spPr>
        <p:txBody>
          <a:bodyPr vert="horz" lIns="91440" tIns="45720" rIns="91440" bIns="45720" rtlCol="0" anchor="t">
            <a:noAutofit/>
          </a:bodyPr>
          <a:lstStyle/>
          <a:p>
            <a:endParaRPr lang="en-US" dirty="0"/>
          </a:p>
          <a:p>
            <a:pPr marL="0" indent="0">
              <a:buNone/>
            </a:pPr>
            <a:endParaRPr lang="en-US" dirty="0"/>
          </a:p>
        </p:txBody>
      </p:sp>
      <p:sp>
        <p:nvSpPr>
          <p:cNvPr id="4" name="Right Triangle 3">
            <a:extLst>
              <a:ext uri="{FF2B5EF4-FFF2-40B4-BE49-F238E27FC236}">
                <a16:creationId xmlns:a16="http://schemas.microsoft.com/office/drawing/2014/main" id="{6183FDFD-4765-7BEF-5CAC-96609C6FA105}"/>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ith his hand on his chin&#10;&#10;AI-generated content may be incorrect.">
            <a:extLst>
              <a:ext uri="{FF2B5EF4-FFF2-40B4-BE49-F238E27FC236}">
                <a16:creationId xmlns:a16="http://schemas.microsoft.com/office/drawing/2014/main" id="{D4A0AB42-3912-EBEF-6785-DAE40153487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523236" y="480291"/>
            <a:ext cx="4391672" cy="7230192"/>
          </a:xfrm>
          <a:prstGeom prst="rect">
            <a:avLst/>
          </a:prstGeom>
        </p:spPr>
      </p:pic>
    </p:spTree>
    <p:extLst>
      <p:ext uri="{BB962C8B-B14F-4D97-AF65-F5344CB8AC3E}">
        <p14:creationId xmlns:p14="http://schemas.microsoft.com/office/powerpoint/2010/main" val="2270004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8004E-11D3-E869-86E7-40E0071883B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C9E2F4C-04E5-D575-D928-099874EE6185}"/>
              </a:ext>
            </a:extLst>
          </p:cNvPr>
          <p:cNvPicPr>
            <a:picLocks noChangeAspect="1"/>
          </p:cNvPicPr>
          <p:nvPr/>
        </p:nvPicPr>
        <p:blipFill>
          <a:blip r:embed="rId3" cstate="screen">
            <a:extLst>
              <a:ext uri="{28A0092B-C50C-407E-A947-70E740481C1C}">
                <a14:useLocalDpi xmlns:a14="http://schemas.microsoft.com/office/drawing/2010/main"/>
              </a:ext>
            </a:extLst>
          </a:blip>
          <a:srcRect t="11461" b="4105"/>
          <a:stretch>
            <a:fillRect/>
          </a:stretch>
        </p:blipFill>
        <p:spPr>
          <a:xfrm>
            <a:off x="0" y="-5"/>
            <a:ext cx="12191984" cy="6858005"/>
          </a:xfrm>
          <a:prstGeom prst="rect">
            <a:avLst/>
          </a:prstGeom>
        </p:spPr>
      </p:pic>
      <p:pic>
        <p:nvPicPr>
          <p:cNvPr id="11" name="Picture 10">
            <a:extLst>
              <a:ext uri="{FF2B5EF4-FFF2-40B4-BE49-F238E27FC236}">
                <a16:creationId xmlns:a16="http://schemas.microsoft.com/office/drawing/2014/main" id="{D0D95E4E-6C0E-5AFA-0C13-B16B7CC98727}"/>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46428" y="-2687581"/>
            <a:ext cx="6858000" cy="12233149"/>
          </a:xfrm>
          <a:prstGeom prst="rect">
            <a:avLst/>
          </a:prstGeom>
        </p:spPr>
      </p:pic>
      <p:sp>
        <p:nvSpPr>
          <p:cNvPr id="8" name="Right Triangle 7">
            <a:extLst>
              <a:ext uri="{FF2B5EF4-FFF2-40B4-BE49-F238E27FC236}">
                <a16:creationId xmlns:a16="http://schemas.microsoft.com/office/drawing/2014/main" id="{C08308DC-80E1-2967-DE92-CBB20366C11A}"/>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2B7F044-1328-5636-1013-F2545CFB4797}"/>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ENTREPRENEURIAL RESILIENCY MODULES</a:t>
            </a:r>
          </a:p>
        </p:txBody>
      </p:sp>
      <p:sp>
        <p:nvSpPr>
          <p:cNvPr id="14" name="Right Triangle 13">
            <a:extLst>
              <a:ext uri="{FF2B5EF4-FFF2-40B4-BE49-F238E27FC236}">
                <a16:creationId xmlns:a16="http://schemas.microsoft.com/office/drawing/2014/main" id="{97D5EB1A-7477-5EF5-7801-1B59B5D5ACD3}"/>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14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637-4AC6-421B-D01C-2D7DF60249A5}"/>
              </a:ext>
            </a:extLst>
          </p:cNvPr>
          <p:cNvSpPr>
            <a:spLocks noGrp="1"/>
          </p:cNvSpPr>
          <p:nvPr>
            <p:ph type="title"/>
          </p:nvPr>
        </p:nvSpPr>
        <p:spPr/>
        <p:txBody>
          <a:bodyPr/>
          <a:lstStyle/>
          <a:p>
            <a:r>
              <a:rPr lang="en-US">
                <a:solidFill>
                  <a:srgbClr val="E3E24F"/>
                </a:solidFill>
              </a:rPr>
              <a:t>Company Program Resiliency Modules</a:t>
            </a:r>
          </a:p>
        </p:txBody>
      </p:sp>
      <p:sp>
        <p:nvSpPr>
          <p:cNvPr id="3" name="Text Placeholder 2">
            <a:extLst>
              <a:ext uri="{FF2B5EF4-FFF2-40B4-BE49-F238E27FC236}">
                <a16:creationId xmlns:a16="http://schemas.microsoft.com/office/drawing/2014/main" id="{8C0B5CE4-B2E2-C182-5428-882891C6C7D4}"/>
              </a:ext>
            </a:extLst>
          </p:cNvPr>
          <p:cNvSpPr>
            <a:spLocks noGrp="1"/>
          </p:cNvSpPr>
          <p:nvPr>
            <p:ph type="body" sz="quarter" idx="12"/>
          </p:nvPr>
        </p:nvSpPr>
        <p:spPr>
          <a:xfrm>
            <a:off x="651750" y="2255454"/>
            <a:ext cx="6053850" cy="4033586"/>
          </a:xfrm>
        </p:spPr>
        <p:txBody>
          <a:bodyPr/>
          <a:lstStyle/>
          <a:p>
            <a:pPr marL="0" indent="0">
              <a:buNone/>
            </a:pPr>
            <a:r>
              <a:rPr lang="en-US" b="1" dirty="0"/>
              <a:t>Entrepreneurial resiliency </a:t>
            </a:r>
            <a:r>
              <a:rPr lang="en-US" dirty="0"/>
              <a:t>is the ability to adapt to changes in your business and bounce back when things are challenging.</a:t>
            </a:r>
          </a:p>
          <a:p>
            <a:pPr marL="0" indent="0">
              <a:buNone/>
            </a:pPr>
            <a:endParaRPr lang="en-US" dirty="0"/>
          </a:p>
          <a:p>
            <a:pPr marL="0" indent="0">
              <a:buNone/>
            </a:pPr>
            <a:endParaRPr lang="en-US" dirty="0"/>
          </a:p>
          <a:p>
            <a:pPr marL="0" indent="0">
              <a:buNone/>
            </a:pPr>
            <a:r>
              <a:rPr lang="en-US" dirty="0"/>
              <a:t>As you complete the JA Company Program, use this journal to reflect on your own resiliency and the skills you are gaining. </a:t>
            </a:r>
          </a:p>
          <a:p>
            <a:pPr marL="0" indent="0">
              <a:buNone/>
            </a:pPr>
            <a:endParaRPr lang="en-US" dirty="0"/>
          </a:p>
        </p:txBody>
      </p:sp>
      <p:pic>
        <p:nvPicPr>
          <p:cNvPr id="9" name="Picture 8">
            <a:extLst>
              <a:ext uri="{FF2B5EF4-FFF2-40B4-BE49-F238E27FC236}">
                <a16:creationId xmlns:a16="http://schemas.microsoft.com/office/drawing/2014/main" id="{342CB4E7-DFF8-9FA0-A6EE-D5C6966F9E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342685">
            <a:off x="9002442" y="2326780"/>
            <a:ext cx="2371150" cy="3073712"/>
          </a:xfrm>
          <a:prstGeom prst="rect">
            <a:avLst/>
          </a:prstGeom>
          <a:ln>
            <a:solidFill>
              <a:srgbClr val="22404D"/>
            </a:solidFill>
          </a:ln>
        </p:spPr>
      </p:pic>
      <p:pic>
        <p:nvPicPr>
          <p:cNvPr id="5" name="Picture 4">
            <a:extLst>
              <a:ext uri="{FF2B5EF4-FFF2-40B4-BE49-F238E27FC236}">
                <a16:creationId xmlns:a16="http://schemas.microsoft.com/office/drawing/2014/main" id="{B198F9E2-6714-464A-DFFD-349204610E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80341">
            <a:off x="7866811" y="2560532"/>
            <a:ext cx="2374968" cy="3073712"/>
          </a:xfrm>
          <a:prstGeom prst="rect">
            <a:avLst/>
          </a:prstGeom>
          <a:ln>
            <a:solidFill>
              <a:srgbClr val="22404D"/>
            </a:solidFill>
          </a:ln>
        </p:spPr>
      </p:pic>
      <p:pic>
        <p:nvPicPr>
          <p:cNvPr id="8" name="Picture 7">
            <a:extLst>
              <a:ext uri="{FF2B5EF4-FFF2-40B4-BE49-F238E27FC236}">
                <a16:creationId xmlns:a16="http://schemas.microsoft.com/office/drawing/2014/main" id="{FAA85E79-2A3A-019D-040A-003282EE63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50406" y="3429000"/>
            <a:ext cx="2394810" cy="3073712"/>
          </a:xfrm>
          <a:prstGeom prst="rect">
            <a:avLst/>
          </a:prstGeom>
          <a:ln>
            <a:solidFill>
              <a:srgbClr val="22404D"/>
            </a:solidFill>
          </a:ln>
        </p:spPr>
      </p:pic>
    </p:spTree>
    <p:extLst>
      <p:ext uri="{BB962C8B-B14F-4D97-AF65-F5344CB8AC3E}">
        <p14:creationId xmlns:p14="http://schemas.microsoft.com/office/powerpoint/2010/main" val="2051332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A0A09-A030-7D14-E562-9392121F769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A365FB-5730-6D96-88E1-532D76BA0658}"/>
              </a:ext>
            </a:extLst>
          </p:cNvPr>
          <p:cNvPicPr>
            <a:picLocks noChangeAspect="1"/>
          </p:cNvPicPr>
          <p:nvPr/>
        </p:nvPicPr>
        <p:blipFill>
          <a:blip r:embed="rId3" cstate="screen">
            <a:extLst>
              <a:ext uri="{28A0092B-C50C-407E-A947-70E740481C1C}">
                <a14:useLocalDpi xmlns:a14="http://schemas.microsoft.com/office/drawing/2010/main"/>
              </a:ext>
            </a:extLst>
          </a:blip>
          <a:srcRect t="11461" b="4105"/>
          <a:stretch>
            <a:fillRect/>
          </a:stretch>
        </p:blipFill>
        <p:spPr>
          <a:xfrm>
            <a:off x="0" y="-5"/>
            <a:ext cx="12191984" cy="6858005"/>
          </a:xfrm>
          <a:prstGeom prst="rect">
            <a:avLst/>
          </a:prstGeom>
        </p:spPr>
      </p:pic>
      <p:pic>
        <p:nvPicPr>
          <p:cNvPr id="11" name="Picture 10">
            <a:extLst>
              <a:ext uri="{FF2B5EF4-FFF2-40B4-BE49-F238E27FC236}">
                <a16:creationId xmlns:a16="http://schemas.microsoft.com/office/drawing/2014/main" id="{745ADB17-7E90-20FB-955A-94B2FF9E479C}"/>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46428" y="-2687581"/>
            <a:ext cx="6858000" cy="12233149"/>
          </a:xfrm>
          <a:prstGeom prst="rect">
            <a:avLst/>
          </a:prstGeom>
        </p:spPr>
      </p:pic>
      <p:sp>
        <p:nvSpPr>
          <p:cNvPr id="8" name="Right Triangle 7">
            <a:extLst>
              <a:ext uri="{FF2B5EF4-FFF2-40B4-BE49-F238E27FC236}">
                <a16:creationId xmlns:a16="http://schemas.microsoft.com/office/drawing/2014/main" id="{3B1C4C46-05DC-DADC-6B79-397AA7853A08}"/>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A751BEB-EBF6-0C27-18E9-909A829D2265}"/>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QUESTIONS &amp; WRAP UP</a:t>
            </a:r>
          </a:p>
        </p:txBody>
      </p:sp>
      <p:sp>
        <p:nvSpPr>
          <p:cNvPr id="14" name="Right Triangle 13">
            <a:extLst>
              <a:ext uri="{FF2B5EF4-FFF2-40B4-BE49-F238E27FC236}">
                <a16:creationId xmlns:a16="http://schemas.microsoft.com/office/drawing/2014/main" id="{F09E195B-A38F-380C-6ED8-9027377C06CC}"/>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68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E39C-940F-46EE-BEE9-F7D396836277}"/>
              </a:ext>
            </a:extLst>
          </p:cNvPr>
          <p:cNvSpPr>
            <a:spLocks noGrp="1"/>
          </p:cNvSpPr>
          <p:nvPr>
            <p:ph type="title"/>
          </p:nvPr>
        </p:nvSpPr>
        <p:spPr/>
        <p:txBody>
          <a:bodyPr/>
          <a:lstStyle/>
          <a:p>
            <a:r>
              <a:rPr lang="en-US">
                <a:solidFill>
                  <a:srgbClr val="E3E24F"/>
                </a:solidFill>
              </a:rPr>
              <a:t>Questions &amp; Next Steps</a:t>
            </a:r>
          </a:p>
        </p:txBody>
      </p:sp>
      <p:sp>
        <p:nvSpPr>
          <p:cNvPr id="3" name="Text Placeholder 2">
            <a:extLst>
              <a:ext uri="{FF2B5EF4-FFF2-40B4-BE49-F238E27FC236}">
                <a16:creationId xmlns:a16="http://schemas.microsoft.com/office/drawing/2014/main" id="{86AFE3A9-6D9D-6256-D7A9-6469B3C2C16C}"/>
              </a:ext>
            </a:extLst>
          </p:cNvPr>
          <p:cNvSpPr>
            <a:spLocks noGrp="1"/>
          </p:cNvSpPr>
          <p:nvPr>
            <p:ph type="body" sz="quarter" idx="12"/>
          </p:nvPr>
        </p:nvSpPr>
        <p:spPr>
          <a:xfrm>
            <a:off x="651750" y="2255454"/>
            <a:ext cx="4123450" cy="4033586"/>
          </a:xfrm>
        </p:spPr>
        <p:txBody>
          <a:bodyPr/>
          <a:lstStyle/>
          <a:p>
            <a:pPr marL="0" indent="0">
              <a:buNone/>
            </a:pPr>
            <a:r>
              <a:rPr lang="en-US" sz="3200" b="1" dirty="0">
                <a:solidFill>
                  <a:srgbClr val="28708B"/>
                </a:solidFill>
              </a:rPr>
              <a:t>QUESTIONS?</a:t>
            </a:r>
          </a:p>
          <a:p>
            <a:pPr marL="0" indent="0">
              <a:buNone/>
            </a:pPr>
            <a:endParaRPr lang="en-US" dirty="0"/>
          </a:p>
          <a:p>
            <a:pPr marL="0" indent="0">
              <a:buNone/>
            </a:pPr>
            <a:r>
              <a:rPr lang="en-US" b="1" dirty="0">
                <a:solidFill>
                  <a:srgbClr val="28708B"/>
                </a:solidFill>
              </a:rPr>
              <a:t>NEXT STEPS</a:t>
            </a:r>
          </a:p>
          <a:p>
            <a:pPr>
              <a:buFont typeface="Wingdings" panose="05000000000000000000" pitchFamily="2" charset="2"/>
              <a:buChar char="q"/>
            </a:pPr>
            <a:r>
              <a:rPr lang="en-US" dirty="0"/>
              <a:t>Ongoing business operations </a:t>
            </a:r>
          </a:p>
          <a:p>
            <a:pPr>
              <a:buFont typeface="Wingdings" panose="05000000000000000000" pitchFamily="2" charset="2"/>
              <a:buChar char="q"/>
            </a:pPr>
            <a:r>
              <a:rPr lang="en-US" dirty="0"/>
              <a:t>Begin planning for concluding the business and celebration</a:t>
            </a:r>
          </a:p>
        </p:txBody>
      </p:sp>
      <p:sp>
        <p:nvSpPr>
          <p:cNvPr id="6" name="Rectangle 5">
            <a:extLst>
              <a:ext uri="{FF2B5EF4-FFF2-40B4-BE49-F238E27FC236}">
                <a16:creationId xmlns:a16="http://schemas.microsoft.com/office/drawing/2014/main" id="{AC89029C-0084-5D44-5E30-9FA90A575FB1}"/>
              </a:ext>
              <a:ext uri="{C183D7F6-B498-43B3-948B-1728B52AA6E4}">
                <adec:decorative xmlns:adec="http://schemas.microsoft.com/office/drawing/2017/decorative" val="1"/>
              </a:ext>
            </a:extLst>
          </p:cNvPr>
          <p:cNvSpPr/>
          <p:nvPr/>
        </p:nvSpPr>
        <p:spPr>
          <a:xfrm>
            <a:off x="6540320" y="2095720"/>
            <a:ext cx="4734232" cy="4193320"/>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1E448408-0371-C229-9D77-5B96352FBE24}"/>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boxes">
            <a:extLst>
              <a:ext uri="{FF2B5EF4-FFF2-40B4-BE49-F238E27FC236}">
                <a16:creationId xmlns:a16="http://schemas.microsoft.com/office/drawing/2014/main" id="{D6A1C251-C762-DB3C-28E8-2128C0A0320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917431" y="2484054"/>
            <a:ext cx="4622819" cy="4033586"/>
          </a:xfrm>
          <a:prstGeom prst="rect">
            <a:avLst/>
          </a:prstGeom>
        </p:spPr>
      </p:pic>
      <p:pic>
        <p:nvPicPr>
          <p:cNvPr id="9" name="Picture 8" descr="A question mark and a question mark&#10;&#10;AI-generated content may be incorrect.">
            <a:extLst>
              <a:ext uri="{FF2B5EF4-FFF2-40B4-BE49-F238E27FC236}">
                <a16:creationId xmlns:a16="http://schemas.microsoft.com/office/drawing/2014/main" id="{6186390F-5CD4-BA96-E821-8ADF6B2D61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87212" y="1858365"/>
            <a:ext cx="2030219" cy="2030219"/>
          </a:xfrm>
          <a:prstGeom prst="rect">
            <a:avLst/>
          </a:prstGeom>
        </p:spPr>
      </p:pic>
      <p:pic>
        <p:nvPicPr>
          <p:cNvPr id="10" name="Picture 9" descr="A question mark and a question mark&#10;&#10;AI-generated content may be incorrect.">
            <a:extLst>
              <a:ext uri="{FF2B5EF4-FFF2-40B4-BE49-F238E27FC236}">
                <a16:creationId xmlns:a16="http://schemas.microsoft.com/office/drawing/2014/main" id="{59697529-E74C-5DAA-A47C-AD002F0F3D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2326" y="1828270"/>
            <a:ext cx="1134105" cy="1134105"/>
          </a:xfrm>
          <a:prstGeom prst="rect">
            <a:avLst/>
          </a:prstGeom>
        </p:spPr>
      </p:pic>
    </p:spTree>
    <p:extLst>
      <p:ext uri="{BB962C8B-B14F-4D97-AF65-F5344CB8AC3E}">
        <p14:creationId xmlns:p14="http://schemas.microsoft.com/office/powerpoint/2010/main" val="3742452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67374-8B89-9B7F-073B-2D2F3C1A6DF2}"/>
            </a:ext>
          </a:extLst>
        </p:cNvPr>
        <p:cNvGrpSpPr/>
        <p:nvPr/>
      </p:nvGrpSpPr>
      <p:grpSpPr>
        <a:xfrm>
          <a:off x="0" y="0"/>
          <a:ext cx="0" cy="0"/>
          <a:chOff x="0" y="0"/>
          <a:chExt cx="0" cy="0"/>
        </a:xfrm>
      </p:grpSpPr>
      <p:pic>
        <p:nvPicPr>
          <p:cNvPr id="6" name="Picture 5" descr="A group of people with thumbs up">
            <a:extLst>
              <a:ext uri="{FF2B5EF4-FFF2-40B4-BE49-F238E27FC236}">
                <a16:creationId xmlns:a16="http://schemas.microsoft.com/office/drawing/2014/main" id="{C3DA755D-EDF0-2BF5-66B4-EA157FF2631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12192001" cy="5834506"/>
          </a:xfrm>
          <a:prstGeom prst="rect">
            <a:avLst/>
          </a:prstGeom>
        </p:spPr>
      </p:pic>
      <p:sp>
        <p:nvSpPr>
          <p:cNvPr id="9" name="Rectangle 8">
            <a:extLst>
              <a:ext uri="{FF2B5EF4-FFF2-40B4-BE49-F238E27FC236}">
                <a16:creationId xmlns:a16="http://schemas.microsoft.com/office/drawing/2014/main" id="{1C83BECD-A82F-AB58-DD39-427593412C00}"/>
              </a:ext>
            </a:extLst>
          </p:cNvPr>
          <p:cNvSpPr/>
          <p:nvPr/>
        </p:nvSpPr>
        <p:spPr>
          <a:xfrm>
            <a:off x="-2" y="2450592"/>
            <a:ext cx="12192000" cy="4405835"/>
          </a:xfrm>
          <a:prstGeom prst="rect">
            <a:avLst/>
          </a:prstGeom>
          <a:solidFill>
            <a:srgbClr val="28708B">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D6936C-8F38-2868-A3BC-570C75067C0C}"/>
              </a:ext>
            </a:extLst>
          </p:cNvPr>
          <p:cNvSpPr/>
          <p:nvPr/>
        </p:nvSpPr>
        <p:spPr>
          <a:xfrm>
            <a:off x="0" y="2953512"/>
            <a:ext cx="12192000" cy="3904488"/>
          </a:xfrm>
          <a:prstGeom prst="rect">
            <a:avLst/>
          </a:prstGeom>
          <a:solidFill>
            <a:srgbClr val="00C0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C8FB8A2-4FEE-7CA6-BE65-9EA8D6F11920}"/>
              </a:ext>
            </a:extLst>
          </p:cNvPr>
          <p:cNvSpPr txBox="1">
            <a:spLocks/>
          </p:cNvSpPr>
          <p:nvPr/>
        </p:nvSpPr>
        <p:spPr>
          <a:xfrm>
            <a:off x="749275" y="5360436"/>
            <a:ext cx="10515600" cy="1555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a:lstStyle>
          <a:p>
            <a:pPr algn="ctr"/>
            <a:r>
              <a:rPr lang="en-US" dirty="0">
                <a:solidFill>
                  <a:srgbClr val="22404D"/>
                </a:solidFill>
                <a:latin typeface="Bierstadt" panose="020B0004020202020204" pitchFamily="34" charset="0"/>
              </a:rPr>
              <a:t>PHASE 4</a:t>
            </a:r>
          </a:p>
        </p:txBody>
      </p:sp>
      <p:sp>
        <p:nvSpPr>
          <p:cNvPr id="2" name="Title 1">
            <a:extLst>
              <a:ext uri="{FF2B5EF4-FFF2-40B4-BE49-F238E27FC236}">
                <a16:creationId xmlns:a16="http://schemas.microsoft.com/office/drawing/2014/main" id="{3EFC20A9-F011-CFF8-CE71-B696FD1EEE90}"/>
              </a:ext>
            </a:extLst>
          </p:cNvPr>
          <p:cNvSpPr>
            <a:spLocks noGrp="1"/>
          </p:cNvSpPr>
          <p:nvPr>
            <p:ph type="title"/>
          </p:nvPr>
        </p:nvSpPr>
        <p:spPr>
          <a:xfrm>
            <a:off x="838200" y="2788603"/>
            <a:ext cx="10515600" cy="1555115"/>
          </a:xfrm>
        </p:spPr>
        <p:txBody>
          <a:bodyPr>
            <a:normAutofit/>
          </a:bodyPr>
          <a:lstStyle/>
          <a:p>
            <a:pPr algn="ctr"/>
            <a:r>
              <a:rPr lang="en-US" sz="3600" dirty="0">
                <a:solidFill>
                  <a:srgbClr val="22404D"/>
                </a:solidFill>
                <a:latin typeface="Bierstadt" panose="020B0004020202020204" pitchFamily="34" charset="0"/>
              </a:rPr>
              <a:t>JA COMPANY PROGRAM</a:t>
            </a:r>
          </a:p>
        </p:txBody>
      </p:sp>
      <p:sp>
        <p:nvSpPr>
          <p:cNvPr id="8" name="Right Triangle 7">
            <a:extLst>
              <a:ext uri="{FF2B5EF4-FFF2-40B4-BE49-F238E27FC236}">
                <a16:creationId xmlns:a16="http://schemas.microsoft.com/office/drawing/2014/main" id="{4177F7BF-BB90-7C7E-17FC-99BFF8AE7389}"/>
              </a:ext>
            </a:extLst>
          </p:cNvPr>
          <p:cNvSpPr/>
          <p:nvPr/>
        </p:nvSpPr>
        <p:spPr>
          <a:xfrm flipH="1">
            <a:off x="6355071" y="4950690"/>
            <a:ext cx="5836921" cy="1917875"/>
          </a:xfrm>
          <a:prstGeom prst="rtTriangle">
            <a:avLst/>
          </a:prstGeom>
          <a:solidFill>
            <a:srgbClr val="2870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ABA331-3E6D-67A4-4612-2B1C885F4979}"/>
              </a:ext>
            </a:extLst>
          </p:cNvPr>
          <p:cNvSpPr/>
          <p:nvPr/>
        </p:nvSpPr>
        <p:spPr>
          <a:xfrm>
            <a:off x="650518" y="4245632"/>
            <a:ext cx="10515600" cy="1015663"/>
          </a:xfrm>
          <a:prstGeom prst="rect">
            <a:avLst/>
          </a:prstGeom>
          <a:noFill/>
        </p:spPr>
        <p:txBody>
          <a:bodyPr wrap="square" lIns="91440" tIns="45720" rIns="91440" bIns="45720">
            <a:spAutoFit/>
          </a:bodyPr>
          <a:lstStyle/>
          <a:p>
            <a:pPr algn="ctr"/>
            <a:r>
              <a:rPr lang="en-US" sz="6000" b="1" dirty="0">
                <a:ln w="9525">
                  <a:solidFill>
                    <a:srgbClr val="E3E24F"/>
                  </a:solidFill>
                  <a:prstDash val="solid"/>
                </a:ln>
                <a:solidFill>
                  <a:srgbClr val="22404D"/>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OPTIONAL ACTIVITES</a:t>
            </a:r>
            <a:endParaRPr lang="en-US" sz="6000" b="1" cap="none" spc="0" dirty="0">
              <a:ln w="9525">
                <a:solidFill>
                  <a:srgbClr val="E3E24F"/>
                </a:solidFill>
                <a:prstDash val="solid"/>
              </a:ln>
              <a:solidFill>
                <a:srgbClr val="22404D"/>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Tree>
    <p:extLst>
      <p:ext uri="{BB962C8B-B14F-4D97-AF65-F5344CB8AC3E}">
        <p14:creationId xmlns:p14="http://schemas.microsoft.com/office/powerpoint/2010/main" val="2033493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A26F6-6093-213F-7C58-67233DFFF14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0635F0D-2526-375F-3FB8-67FB13101B1E}"/>
              </a:ext>
            </a:extLst>
          </p:cNvPr>
          <p:cNvPicPr>
            <a:picLocks noChangeAspect="1"/>
          </p:cNvPicPr>
          <p:nvPr/>
        </p:nvPicPr>
        <p:blipFill>
          <a:blip r:embed="rId3" cstate="screen">
            <a:extLst>
              <a:ext uri="{28A0092B-C50C-407E-A947-70E740481C1C}">
                <a14:useLocalDpi xmlns:a14="http://schemas.microsoft.com/office/drawing/2010/main"/>
              </a:ext>
            </a:extLst>
          </a:blip>
          <a:srcRect t="11461" b="4105"/>
          <a:stretch>
            <a:fillRect/>
          </a:stretch>
        </p:blipFill>
        <p:spPr>
          <a:xfrm>
            <a:off x="0" y="-5"/>
            <a:ext cx="12191984" cy="6858005"/>
          </a:xfrm>
          <a:prstGeom prst="rect">
            <a:avLst/>
          </a:prstGeom>
        </p:spPr>
      </p:pic>
      <p:pic>
        <p:nvPicPr>
          <p:cNvPr id="11" name="Picture 10">
            <a:extLst>
              <a:ext uri="{FF2B5EF4-FFF2-40B4-BE49-F238E27FC236}">
                <a16:creationId xmlns:a16="http://schemas.microsoft.com/office/drawing/2014/main" id="{8391166F-766A-E343-FD5B-E9C162DC0A65}"/>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46428" y="-2687581"/>
            <a:ext cx="6858000" cy="12233149"/>
          </a:xfrm>
          <a:prstGeom prst="rect">
            <a:avLst/>
          </a:prstGeom>
        </p:spPr>
      </p:pic>
      <p:sp>
        <p:nvSpPr>
          <p:cNvPr id="8" name="Right Triangle 7">
            <a:extLst>
              <a:ext uri="{FF2B5EF4-FFF2-40B4-BE49-F238E27FC236}">
                <a16:creationId xmlns:a16="http://schemas.microsoft.com/office/drawing/2014/main" id="{8A097625-7144-D503-796F-37F6FA914A1B}"/>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C294FDF-415D-CE79-2FA1-F04C4130097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DELEGATION</a:t>
            </a:r>
          </a:p>
        </p:txBody>
      </p:sp>
      <p:sp>
        <p:nvSpPr>
          <p:cNvPr id="14" name="Right Triangle 13">
            <a:extLst>
              <a:ext uri="{FF2B5EF4-FFF2-40B4-BE49-F238E27FC236}">
                <a16:creationId xmlns:a16="http://schemas.microsoft.com/office/drawing/2014/main" id="{5C51ED03-B6BD-CAF6-71A4-9A8825E9C2A3}"/>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340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F8934-6799-40D9-7922-FED1A5465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CBFDD-BCE2-2B66-DD09-9325199E8B6B}"/>
              </a:ext>
            </a:extLst>
          </p:cNvPr>
          <p:cNvSpPr>
            <a:spLocks noGrp="1"/>
          </p:cNvSpPr>
          <p:nvPr>
            <p:ph type="title"/>
          </p:nvPr>
        </p:nvSpPr>
        <p:spPr/>
        <p:txBody>
          <a:bodyPr/>
          <a:lstStyle/>
          <a:p>
            <a:r>
              <a:rPr lang="en-US" dirty="0"/>
              <a:t>Delegation</a:t>
            </a:r>
          </a:p>
        </p:txBody>
      </p:sp>
      <p:sp>
        <p:nvSpPr>
          <p:cNvPr id="3" name="Text Placeholder 2">
            <a:extLst>
              <a:ext uri="{FF2B5EF4-FFF2-40B4-BE49-F238E27FC236}">
                <a16:creationId xmlns:a16="http://schemas.microsoft.com/office/drawing/2014/main" id="{89A07083-748F-4D1F-0470-1376B46C58BD}"/>
              </a:ext>
            </a:extLst>
          </p:cNvPr>
          <p:cNvSpPr>
            <a:spLocks noGrp="1"/>
          </p:cNvSpPr>
          <p:nvPr>
            <p:ph type="body" sz="quarter" idx="12"/>
          </p:nvPr>
        </p:nvSpPr>
        <p:spPr>
          <a:xfrm>
            <a:off x="651751" y="2255454"/>
            <a:ext cx="4779232" cy="4033586"/>
          </a:xfrm>
        </p:spPr>
        <p:txBody>
          <a:bodyPr/>
          <a:lstStyle/>
          <a:p>
            <a:pPr marL="0" indent="0">
              <a:buNone/>
            </a:pPr>
            <a:r>
              <a:rPr lang="en-US" dirty="0"/>
              <a:t>Do you grow all your own seed, fruits and vegetables? Raise your own beef, chicken and pork? </a:t>
            </a:r>
          </a:p>
          <a:p>
            <a:pPr marL="0" indent="0">
              <a:buNone/>
            </a:pPr>
            <a:endParaRPr lang="en-US" dirty="0"/>
          </a:p>
          <a:p>
            <a:pPr marL="0" indent="0">
              <a:buNone/>
            </a:pPr>
            <a:r>
              <a:rPr lang="en-US" dirty="0"/>
              <a:t>OR do you delegate?</a:t>
            </a:r>
          </a:p>
        </p:txBody>
      </p:sp>
      <p:sp>
        <p:nvSpPr>
          <p:cNvPr id="4" name="Text Placeholder 2">
            <a:extLst>
              <a:ext uri="{FF2B5EF4-FFF2-40B4-BE49-F238E27FC236}">
                <a16:creationId xmlns:a16="http://schemas.microsoft.com/office/drawing/2014/main" id="{3A8AD324-0B7E-0A52-AAF1-7EC6D99E22F9}"/>
              </a:ext>
            </a:extLst>
          </p:cNvPr>
          <p:cNvSpPr txBox="1">
            <a:spLocks/>
          </p:cNvSpPr>
          <p:nvPr/>
        </p:nvSpPr>
        <p:spPr>
          <a:xfrm>
            <a:off x="6521460" y="2255454"/>
            <a:ext cx="4779232" cy="4033586"/>
          </a:xfrm>
          <a:prstGeom prst="rect">
            <a:avLst/>
          </a:prstGeom>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Bierstadt" panose="020B0004020202020204" pitchFamily="34"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Do you grow your own cotton, weave your own fabric, and make your own clothes?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OR do you delegate?</a:t>
            </a:r>
          </a:p>
        </p:txBody>
      </p:sp>
      <p:sp>
        <p:nvSpPr>
          <p:cNvPr id="9" name="Rectangle 8">
            <a:extLst>
              <a:ext uri="{FF2B5EF4-FFF2-40B4-BE49-F238E27FC236}">
                <a16:creationId xmlns:a16="http://schemas.microsoft.com/office/drawing/2014/main" id="{F9EDFAB2-D436-1E74-569B-30AED19B407C}"/>
              </a:ext>
              <a:ext uri="{C183D7F6-B498-43B3-948B-1728B52AA6E4}">
                <adec:decorative xmlns:adec="http://schemas.microsoft.com/office/drawing/2017/decorative" val="1"/>
              </a:ext>
            </a:extLst>
          </p:cNvPr>
          <p:cNvSpPr/>
          <p:nvPr/>
        </p:nvSpPr>
        <p:spPr>
          <a:xfrm>
            <a:off x="494145" y="4527064"/>
            <a:ext cx="4262582" cy="1846027"/>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unch box with food in it">
            <a:extLst>
              <a:ext uri="{FF2B5EF4-FFF2-40B4-BE49-F238E27FC236}">
                <a16:creationId xmlns:a16="http://schemas.microsoft.com/office/drawing/2014/main" id="{B91A1745-600B-67F1-2FCC-5231CAD12A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491966" y="3805376"/>
            <a:ext cx="2207491" cy="3311237"/>
          </a:xfrm>
          <a:prstGeom prst="rect">
            <a:avLst/>
          </a:prstGeom>
        </p:spPr>
      </p:pic>
      <p:sp>
        <p:nvSpPr>
          <p:cNvPr id="11" name="Rectangle 10">
            <a:extLst>
              <a:ext uri="{FF2B5EF4-FFF2-40B4-BE49-F238E27FC236}">
                <a16:creationId xmlns:a16="http://schemas.microsoft.com/office/drawing/2014/main" id="{40105826-C372-0761-75D6-024B31E465D7}"/>
              </a:ext>
              <a:ext uri="{C183D7F6-B498-43B3-948B-1728B52AA6E4}">
                <adec:decorative xmlns:adec="http://schemas.microsoft.com/office/drawing/2017/decorative" val="1"/>
              </a:ext>
            </a:extLst>
          </p:cNvPr>
          <p:cNvSpPr/>
          <p:nvPr/>
        </p:nvSpPr>
        <p:spPr>
          <a:xfrm>
            <a:off x="6779785" y="4537980"/>
            <a:ext cx="4262582" cy="1846027"/>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lothes of various colors on rack">
            <a:extLst>
              <a:ext uri="{FF2B5EF4-FFF2-40B4-BE49-F238E27FC236}">
                <a16:creationId xmlns:a16="http://schemas.microsoft.com/office/drawing/2014/main" id="{3FCE752A-F95F-2235-4773-DC30444FA08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255457" y="4346331"/>
            <a:ext cx="3311238" cy="2207492"/>
          </a:xfrm>
          <a:prstGeom prst="rect">
            <a:avLst/>
          </a:prstGeom>
        </p:spPr>
      </p:pic>
    </p:spTree>
    <p:extLst>
      <p:ext uri="{BB962C8B-B14F-4D97-AF65-F5344CB8AC3E}">
        <p14:creationId xmlns:p14="http://schemas.microsoft.com/office/powerpoint/2010/main" val="1350820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5F7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5D1250-E17C-6FC5-9DCA-3D41B5EC38AE}"/>
              </a:ext>
              <a:ext uri="{C183D7F6-B498-43B3-948B-1728B52AA6E4}">
                <adec:decorative xmlns:adec="http://schemas.microsoft.com/office/drawing/2017/decorative" val="1"/>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rot="16200000">
            <a:off x="5250656" y="-5250657"/>
            <a:ext cx="1690687" cy="12192001"/>
          </a:xfrm>
          <a:prstGeom prst="rect">
            <a:avLst/>
          </a:prstGeom>
        </p:spPr>
      </p:pic>
      <p:sp>
        <p:nvSpPr>
          <p:cNvPr id="2" name="Title 1">
            <a:extLst>
              <a:ext uri="{FF2B5EF4-FFF2-40B4-BE49-F238E27FC236}">
                <a16:creationId xmlns:a16="http://schemas.microsoft.com/office/drawing/2014/main" id="{7D0FB46C-D57C-CEB9-22A8-298934C255BB}"/>
              </a:ext>
            </a:extLst>
          </p:cNvPr>
          <p:cNvSpPr>
            <a:spLocks noGrp="1"/>
          </p:cNvSpPr>
          <p:nvPr>
            <p:ph type="title"/>
          </p:nvPr>
        </p:nvSpPr>
        <p:spPr>
          <a:xfrm>
            <a:off x="838200" y="575437"/>
            <a:ext cx="10515600" cy="1325563"/>
          </a:xfrm>
        </p:spPr>
        <p:txBody>
          <a:bodyPr/>
          <a:lstStyle/>
          <a:p>
            <a:r>
              <a:rPr lang="en-US" dirty="0">
                <a:solidFill>
                  <a:srgbClr val="22404D"/>
                </a:solidFill>
                <a:latin typeface="Arial Black" panose="020B0A04020102020204" pitchFamily="34" charset="0"/>
              </a:rPr>
              <a:t>WEEK 6-12 OR 6-15 AGENDA</a:t>
            </a:r>
          </a:p>
        </p:txBody>
      </p:sp>
      <p:sp>
        <p:nvSpPr>
          <p:cNvPr id="4" name="Rectangle 3">
            <a:extLst>
              <a:ext uri="{FF2B5EF4-FFF2-40B4-BE49-F238E27FC236}">
                <a16:creationId xmlns:a16="http://schemas.microsoft.com/office/drawing/2014/main" id="{0AD2B4BB-B9F1-2609-4D09-81BB0CA202EB}"/>
              </a:ext>
            </a:extLst>
          </p:cNvPr>
          <p:cNvSpPr/>
          <p:nvPr/>
        </p:nvSpPr>
        <p:spPr>
          <a:xfrm>
            <a:off x="838200" y="283049"/>
            <a:ext cx="4406333" cy="584775"/>
          </a:xfrm>
          <a:prstGeom prst="rect">
            <a:avLst/>
          </a:prstGeom>
          <a:noFill/>
        </p:spPr>
        <p:txBody>
          <a:bodyPr wrap="square" lIns="91440" tIns="45720" rIns="91440" bIns="45720">
            <a:spAutoFit/>
          </a:bodyPr>
          <a:lstStyle/>
          <a:p>
            <a:r>
              <a:rPr lang="en-US" sz="3200" b="1" dirty="0">
                <a:ln w="9525">
                  <a:solidFill>
                    <a:srgbClr val="E3E24F"/>
                  </a:solidFill>
                  <a:prstDash val="solid"/>
                </a:ln>
                <a:solidFill>
                  <a:srgbClr val="22404D"/>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 4: LAUNCH</a:t>
            </a:r>
            <a:endParaRPr lang="en-US" sz="3200" b="1" cap="none" spc="0" dirty="0">
              <a:ln w="9525">
                <a:solidFill>
                  <a:srgbClr val="E3E24F"/>
                </a:solidFill>
                <a:prstDash val="solid"/>
              </a:ln>
              <a:solidFill>
                <a:srgbClr val="22404D"/>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6" name="Right Triangle 5">
            <a:extLst>
              <a:ext uri="{FF2B5EF4-FFF2-40B4-BE49-F238E27FC236}">
                <a16:creationId xmlns:a16="http://schemas.microsoft.com/office/drawing/2014/main" id="{CB6A6F64-7D58-F8F2-E075-72F08669A30A}"/>
              </a:ext>
              <a:ext uri="{C183D7F6-B498-43B3-948B-1728B52AA6E4}">
                <adec:decorative xmlns:adec="http://schemas.microsoft.com/office/drawing/2017/decorative" val="1"/>
              </a:ext>
            </a:extLst>
          </p:cNvPr>
          <p:cNvSpPr/>
          <p:nvPr/>
        </p:nvSpPr>
        <p:spPr>
          <a:xfrm flipH="1">
            <a:off x="8065008" y="6190488"/>
            <a:ext cx="4126992" cy="667512"/>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4" action="ppaction://hlinksldjump"/>
            <a:extLst>
              <a:ext uri="{FF2B5EF4-FFF2-40B4-BE49-F238E27FC236}">
                <a16:creationId xmlns:a16="http://schemas.microsoft.com/office/drawing/2014/main" id="{0E018ACA-D817-81F1-8E81-69734C179E16}"/>
              </a:ext>
            </a:extLst>
          </p:cNvPr>
          <p:cNvSpPr/>
          <p:nvPr/>
        </p:nvSpPr>
        <p:spPr>
          <a:xfrm>
            <a:off x="1615440" y="2404732"/>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ATTENDANCE &amp; COMPANY MEETING (15 MIN)</a:t>
            </a:r>
          </a:p>
        </p:txBody>
      </p:sp>
      <p:sp>
        <p:nvSpPr>
          <p:cNvPr id="8" name="Rectangle 7">
            <a:hlinkClick r:id="rId5" action="ppaction://hlinksldjump"/>
            <a:extLst>
              <a:ext uri="{FF2B5EF4-FFF2-40B4-BE49-F238E27FC236}">
                <a16:creationId xmlns:a16="http://schemas.microsoft.com/office/drawing/2014/main" id="{B8A3E44F-8DBF-7BF4-818B-878CE9A90EFB}"/>
              </a:ext>
            </a:extLst>
          </p:cNvPr>
          <p:cNvSpPr/>
          <p:nvPr/>
        </p:nvSpPr>
        <p:spPr>
          <a:xfrm>
            <a:off x="1615440" y="2964911"/>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CONDUCT BUSINESS OPERATIONS (AS REQUIRED)</a:t>
            </a:r>
          </a:p>
        </p:txBody>
      </p:sp>
      <p:sp>
        <p:nvSpPr>
          <p:cNvPr id="9" name="Rectangle 8">
            <a:hlinkClick r:id="rId6" action="ppaction://hlinksldjump"/>
            <a:extLst>
              <a:ext uri="{FF2B5EF4-FFF2-40B4-BE49-F238E27FC236}">
                <a16:creationId xmlns:a16="http://schemas.microsoft.com/office/drawing/2014/main" id="{1FA867FE-D42A-49EE-3822-D7C209518DED}"/>
              </a:ext>
            </a:extLst>
          </p:cNvPr>
          <p:cNvSpPr/>
          <p:nvPr/>
        </p:nvSpPr>
        <p:spPr>
          <a:xfrm>
            <a:off x="1615440" y="3525090"/>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MONITOR COMPANY SUCCESS (AS REQUIRED)</a:t>
            </a:r>
          </a:p>
        </p:txBody>
      </p:sp>
      <p:sp>
        <p:nvSpPr>
          <p:cNvPr id="10" name="Rectangle 9">
            <a:hlinkClick r:id="rId7" action="ppaction://hlinksldjump"/>
            <a:extLst>
              <a:ext uri="{FF2B5EF4-FFF2-40B4-BE49-F238E27FC236}">
                <a16:creationId xmlns:a16="http://schemas.microsoft.com/office/drawing/2014/main" id="{1B8A3088-6379-163B-E35B-6FCC5F38C9EA}"/>
              </a:ext>
            </a:extLst>
          </p:cNvPr>
          <p:cNvSpPr/>
          <p:nvPr/>
        </p:nvSpPr>
        <p:spPr>
          <a:xfrm>
            <a:off x="1615440" y="4085269"/>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PLAN &amp; CONDUCT INTERIM STATUS MEETING (AS REQUIRED)</a:t>
            </a:r>
          </a:p>
        </p:txBody>
      </p:sp>
      <p:sp>
        <p:nvSpPr>
          <p:cNvPr id="13" name="Rectangle 12">
            <a:hlinkClick r:id="rId8" action="ppaction://hlinksldjump"/>
            <a:extLst>
              <a:ext uri="{FF2B5EF4-FFF2-40B4-BE49-F238E27FC236}">
                <a16:creationId xmlns:a16="http://schemas.microsoft.com/office/drawing/2014/main" id="{BEE07C9C-99A0-7E67-31DC-3126407446B7}"/>
              </a:ext>
            </a:extLst>
          </p:cNvPr>
          <p:cNvSpPr/>
          <p:nvPr/>
        </p:nvSpPr>
        <p:spPr>
          <a:xfrm>
            <a:off x="1615440" y="4645448"/>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ENTREPRENUERIAL RESILIENCY MODULES (10 MIN)</a:t>
            </a:r>
          </a:p>
        </p:txBody>
      </p:sp>
      <p:sp>
        <p:nvSpPr>
          <p:cNvPr id="14" name="Rectangle 13">
            <a:hlinkClick r:id="rId9" action="ppaction://hlinksldjump"/>
            <a:extLst>
              <a:ext uri="{FF2B5EF4-FFF2-40B4-BE49-F238E27FC236}">
                <a16:creationId xmlns:a16="http://schemas.microsoft.com/office/drawing/2014/main" id="{B378C1ED-3E26-0611-4D92-1E0CC9704E40}"/>
              </a:ext>
            </a:extLst>
          </p:cNvPr>
          <p:cNvSpPr/>
          <p:nvPr/>
        </p:nvSpPr>
        <p:spPr>
          <a:xfrm>
            <a:off x="1615440" y="5205629"/>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QUESTIONS &amp; WRAP UP (5 MIN)</a:t>
            </a:r>
          </a:p>
        </p:txBody>
      </p:sp>
    </p:spTree>
    <p:extLst>
      <p:ext uri="{BB962C8B-B14F-4D97-AF65-F5344CB8AC3E}">
        <p14:creationId xmlns:p14="http://schemas.microsoft.com/office/powerpoint/2010/main" val="1399858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D6C02-51AD-F659-BD14-E7201287A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4E511A-D183-3925-3FB9-7701DAC1D985}"/>
              </a:ext>
            </a:extLst>
          </p:cNvPr>
          <p:cNvSpPr>
            <a:spLocks noGrp="1"/>
          </p:cNvSpPr>
          <p:nvPr>
            <p:ph type="title"/>
          </p:nvPr>
        </p:nvSpPr>
        <p:spPr/>
        <p:txBody>
          <a:bodyPr/>
          <a:lstStyle/>
          <a:p>
            <a:r>
              <a:rPr lang="en-US" dirty="0"/>
              <a:t>Delegation</a:t>
            </a:r>
          </a:p>
        </p:txBody>
      </p:sp>
      <p:sp>
        <p:nvSpPr>
          <p:cNvPr id="3" name="Text Placeholder 2">
            <a:extLst>
              <a:ext uri="{FF2B5EF4-FFF2-40B4-BE49-F238E27FC236}">
                <a16:creationId xmlns:a16="http://schemas.microsoft.com/office/drawing/2014/main" id="{1532D8AC-F909-ECAB-40CC-1D817A5270E6}"/>
              </a:ext>
            </a:extLst>
          </p:cNvPr>
          <p:cNvSpPr>
            <a:spLocks noGrp="1"/>
          </p:cNvSpPr>
          <p:nvPr>
            <p:ph type="body" sz="quarter" idx="12"/>
          </p:nvPr>
        </p:nvSpPr>
        <p:spPr>
          <a:xfrm>
            <a:off x="651750" y="2137177"/>
            <a:ext cx="5333415" cy="4033586"/>
          </a:xfrm>
        </p:spPr>
        <p:txBody>
          <a:bodyPr/>
          <a:lstStyle/>
          <a:p>
            <a:pPr marL="0" indent="0">
              <a:buNone/>
            </a:pPr>
            <a:r>
              <a:rPr lang="en-US" sz="3200" b="1" dirty="0"/>
              <a:t>DELEGATION IS A MINDSET</a:t>
            </a:r>
          </a:p>
          <a:p>
            <a:pPr marL="0" indent="0">
              <a:buNone/>
            </a:pPr>
            <a:endParaRPr lang="en-US" b="1" dirty="0"/>
          </a:p>
          <a:p>
            <a:r>
              <a:rPr lang="en-US" dirty="0"/>
              <a:t>Identify key opportunities for delegation</a:t>
            </a:r>
          </a:p>
          <a:p>
            <a:r>
              <a:rPr lang="en-US" dirty="0"/>
              <a:t>Communicate the task</a:t>
            </a:r>
          </a:p>
          <a:p>
            <a:r>
              <a:rPr lang="en-US" dirty="0"/>
              <a:t>Play to your team’s strengths</a:t>
            </a:r>
          </a:p>
          <a:p>
            <a:r>
              <a:rPr lang="en-US" dirty="0"/>
              <a:t>Construct a timeline </a:t>
            </a:r>
          </a:p>
          <a:p>
            <a:r>
              <a:rPr lang="en-US" dirty="0"/>
              <a:t>Entrust and empower </a:t>
            </a:r>
          </a:p>
          <a:p>
            <a:r>
              <a:rPr lang="en-US" dirty="0"/>
              <a:t>Follow up</a:t>
            </a:r>
          </a:p>
          <a:p>
            <a:r>
              <a:rPr lang="en-US" dirty="0"/>
              <a:t>Create a feedback loop</a:t>
            </a:r>
          </a:p>
        </p:txBody>
      </p:sp>
      <p:pic>
        <p:nvPicPr>
          <p:cNvPr id="5" name="Picture 4">
            <a:extLst>
              <a:ext uri="{FF2B5EF4-FFF2-40B4-BE49-F238E27FC236}">
                <a16:creationId xmlns:a16="http://schemas.microsoft.com/office/drawing/2014/main" id="{C0FD1121-0EDC-7BAF-A420-73C3DF8A00E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5732" y="1755132"/>
            <a:ext cx="4801941" cy="4797676"/>
          </a:xfrm>
          <a:prstGeom prst="rect">
            <a:avLst/>
          </a:prstGeom>
        </p:spPr>
      </p:pic>
      <p:sp>
        <p:nvSpPr>
          <p:cNvPr id="6" name="Right Triangle 5">
            <a:extLst>
              <a:ext uri="{FF2B5EF4-FFF2-40B4-BE49-F238E27FC236}">
                <a16:creationId xmlns:a16="http://schemas.microsoft.com/office/drawing/2014/main" id="{E23F846B-7D3A-08E2-CE59-6F38FD46BFEC}"/>
              </a:ext>
              <a:ext uri="{C183D7F6-B498-43B3-948B-1728B52AA6E4}">
                <adec:decorative xmlns:adec="http://schemas.microsoft.com/office/drawing/2017/decorative" val="1"/>
              </a:ext>
            </a:extLst>
          </p:cNvPr>
          <p:cNvSpPr/>
          <p:nvPr/>
        </p:nvSpPr>
        <p:spPr>
          <a:xfrm flipH="1">
            <a:off x="8285018" y="4396509"/>
            <a:ext cx="3906982" cy="2461491"/>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47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7BCA7-E83F-5F1A-AD05-68EFDC971E4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3325A7D-6B7F-C108-FFA5-1435931EF2BA}"/>
              </a:ext>
            </a:extLst>
          </p:cNvPr>
          <p:cNvPicPr>
            <a:picLocks noChangeAspect="1"/>
          </p:cNvPicPr>
          <p:nvPr/>
        </p:nvPicPr>
        <p:blipFill>
          <a:blip r:embed="rId3" cstate="screen">
            <a:extLst>
              <a:ext uri="{28A0092B-C50C-407E-A947-70E740481C1C}">
                <a14:useLocalDpi xmlns:a14="http://schemas.microsoft.com/office/drawing/2010/main"/>
              </a:ext>
            </a:extLst>
          </a:blip>
          <a:srcRect t="11461" b="4105"/>
          <a:stretch>
            <a:fillRect/>
          </a:stretch>
        </p:blipFill>
        <p:spPr>
          <a:xfrm>
            <a:off x="0" y="-5"/>
            <a:ext cx="12191984" cy="6858005"/>
          </a:xfrm>
          <a:prstGeom prst="rect">
            <a:avLst/>
          </a:prstGeom>
        </p:spPr>
      </p:pic>
      <p:pic>
        <p:nvPicPr>
          <p:cNvPr id="11" name="Picture 10">
            <a:extLst>
              <a:ext uri="{FF2B5EF4-FFF2-40B4-BE49-F238E27FC236}">
                <a16:creationId xmlns:a16="http://schemas.microsoft.com/office/drawing/2014/main" id="{72F86760-97E9-1B7C-B5FF-35265F2EA55B}"/>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46428" y="-2687581"/>
            <a:ext cx="6858000" cy="12233149"/>
          </a:xfrm>
          <a:prstGeom prst="rect">
            <a:avLst/>
          </a:prstGeom>
        </p:spPr>
      </p:pic>
      <p:sp>
        <p:nvSpPr>
          <p:cNvPr id="8" name="Right Triangle 7">
            <a:extLst>
              <a:ext uri="{FF2B5EF4-FFF2-40B4-BE49-F238E27FC236}">
                <a16:creationId xmlns:a16="http://schemas.microsoft.com/office/drawing/2014/main" id="{8B71A848-20E6-0A76-B98F-2351BC141527}"/>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62DA658-A279-CA31-98B3-4875207B0516}"/>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CHANGE MANAGEMENT</a:t>
            </a:r>
          </a:p>
        </p:txBody>
      </p:sp>
      <p:sp>
        <p:nvSpPr>
          <p:cNvPr id="14" name="Right Triangle 13">
            <a:extLst>
              <a:ext uri="{FF2B5EF4-FFF2-40B4-BE49-F238E27FC236}">
                <a16:creationId xmlns:a16="http://schemas.microsoft.com/office/drawing/2014/main" id="{C049A1A3-EBC0-72E0-AFF0-CD37089A3138}"/>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136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7D84-12CE-2CFE-6D4E-99BCEA00C4D7}"/>
              </a:ext>
            </a:extLst>
          </p:cNvPr>
          <p:cNvSpPr>
            <a:spLocks noGrp="1"/>
          </p:cNvSpPr>
          <p:nvPr>
            <p:ph type="title"/>
          </p:nvPr>
        </p:nvSpPr>
        <p:spPr/>
        <p:txBody>
          <a:bodyPr/>
          <a:lstStyle/>
          <a:p>
            <a:r>
              <a:rPr lang="en-US" dirty="0"/>
              <a:t>What is Change Management?</a:t>
            </a:r>
          </a:p>
        </p:txBody>
      </p:sp>
      <p:sp>
        <p:nvSpPr>
          <p:cNvPr id="5" name="Right Triangle 4">
            <a:extLst>
              <a:ext uri="{FF2B5EF4-FFF2-40B4-BE49-F238E27FC236}">
                <a16:creationId xmlns:a16="http://schemas.microsoft.com/office/drawing/2014/main" id="{636E7F17-D2AA-32E1-32DC-F71F0EB639C9}"/>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What is CHANGE MANAGEMENT? Training Video">
            <a:hlinkClick r:id="" action="ppaction://media"/>
            <a:extLst>
              <a:ext uri="{FF2B5EF4-FFF2-40B4-BE49-F238E27FC236}">
                <a16:creationId xmlns:a16="http://schemas.microsoft.com/office/drawing/2014/main" id="{A46E1E69-FC51-62AD-CA17-93EAA88C5E53}"/>
              </a:ext>
            </a:extLst>
          </p:cNvPr>
          <p:cNvPicPr>
            <a:picLocks noRot="1" noChangeAspect="1"/>
          </p:cNvPicPr>
          <p:nvPr>
            <a:videoFile r:link="rId1"/>
          </p:nvPr>
        </p:nvPicPr>
        <p:blipFill>
          <a:blip r:embed="rId4"/>
          <a:stretch>
            <a:fillRect/>
          </a:stretch>
        </p:blipFill>
        <p:spPr>
          <a:xfrm>
            <a:off x="1965465" y="2038095"/>
            <a:ext cx="7720073" cy="4361841"/>
          </a:xfrm>
          <a:prstGeom prst="rect">
            <a:avLst/>
          </a:prstGeom>
        </p:spPr>
      </p:pic>
      <p:pic>
        <p:nvPicPr>
          <p:cNvPr id="6" name="Picture 5" descr="A blue and yellow camera&#10;&#10;AI-generated content may be incorrect.">
            <a:extLst>
              <a:ext uri="{FF2B5EF4-FFF2-40B4-BE49-F238E27FC236}">
                <a16:creationId xmlns:a16="http://schemas.microsoft.com/office/drawing/2014/main" id="{3F7BC7C8-9647-44D6-E038-541820C9F7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7410" y="1885694"/>
            <a:ext cx="1716027" cy="1714503"/>
          </a:xfrm>
          <a:prstGeom prst="rect">
            <a:avLst/>
          </a:prstGeom>
        </p:spPr>
      </p:pic>
      <p:sp>
        <p:nvSpPr>
          <p:cNvPr id="7" name="TextBox 6">
            <a:extLst>
              <a:ext uri="{FF2B5EF4-FFF2-40B4-BE49-F238E27FC236}">
                <a16:creationId xmlns:a16="http://schemas.microsoft.com/office/drawing/2014/main" id="{270886AE-F62B-BE92-37D4-DBC45D8A4201}"/>
              </a:ext>
            </a:extLst>
          </p:cNvPr>
          <p:cNvSpPr txBox="1"/>
          <p:nvPr/>
        </p:nvSpPr>
        <p:spPr>
          <a:xfrm>
            <a:off x="1965465" y="6444302"/>
            <a:ext cx="6094520" cy="369332"/>
          </a:xfrm>
          <a:prstGeom prst="rect">
            <a:avLst/>
          </a:prstGeom>
          <a:noFill/>
        </p:spPr>
        <p:txBody>
          <a:bodyPr wrap="square">
            <a:spAutoFit/>
          </a:bodyPr>
          <a:lstStyle/>
          <a:p>
            <a:r>
              <a:rPr lang="en-US" dirty="0">
                <a:hlinkClick r:id="rId6"/>
              </a:rPr>
              <a:t>What is CHANGE MANAGEMENT? Training Video</a:t>
            </a:r>
            <a:endParaRPr lang="en-US" dirty="0"/>
          </a:p>
        </p:txBody>
      </p:sp>
    </p:spTree>
    <p:extLst>
      <p:ext uri="{BB962C8B-B14F-4D97-AF65-F5344CB8AC3E}">
        <p14:creationId xmlns:p14="http://schemas.microsoft.com/office/powerpoint/2010/main" val="2781003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63F2-CE76-8BA6-837C-13844BAC3DDB}"/>
              </a:ext>
            </a:extLst>
          </p:cNvPr>
          <p:cNvSpPr>
            <a:spLocks noGrp="1"/>
          </p:cNvSpPr>
          <p:nvPr>
            <p:ph type="title"/>
          </p:nvPr>
        </p:nvSpPr>
        <p:spPr/>
        <p:txBody>
          <a:bodyPr/>
          <a:lstStyle/>
          <a:p>
            <a:r>
              <a:rPr lang="en-US" dirty="0"/>
              <a:t>Change Management</a:t>
            </a:r>
          </a:p>
        </p:txBody>
      </p:sp>
      <p:sp>
        <p:nvSpPr>
          <p:cNvPr id="3" name="Text Placeholder 2">
            <a:extLst>
              <a:ext uri="{FF2B5EF4-FFF2-40B4-BE49-F238E27FC236}">
                <a16:creationId xmlns:a16="http://schemas.microsoft.com/office/drawing/2014/main" id="{BFC98C4F-9F8F-D1B9-A344-E4100F23E429}"/>
              </a:ext>
            </a:extLst>
          </p:cNvPr>
          <p:cNvSpPr>
            <a:spLocks noGrp="1"/>
          </p:cNvSpPr>
          <p:nvPr>
            <p:ph type="body" sz="quarter" idx="12"/>
          </p:nvPr>
        </p:nvSpPr>
        <p:spPr>
          <a:xfrm>
            <a:off x="651751" y="2724726"/>
            <a:ext cx="4982431" cy="3529163"/>
          </a:xfrm>
        </p:spPr>
        <p:txBody>
          <a:bodyPr/>
          <a:lstStyle/>
          <a:p>
            <a:pPr marL="0" indent="0">
              <a:buNone/>
            </a:pPr>
            <a:r>
              <a:rPr lang="en-US" b="1" dirty="0"/>
              <a:t>Change management </a:t>
            </a:r>
            <a:r>
              <a:rPr lang="en-US" dirty="0"/>
              <a:t>is the process, tools and techniques to manage the people side of change. </a:t>
            </a:r>
          </a:p>
          <a:p>
            <a:pPr marL="0" indent="0">
              <a:buNone/>
            </a:pPr>
            <a:endParaRPr lang="en-US" dirty="0"/>
          </a:p>
          <a:p>
            <a:pPr marL="0" indent="0">
              <a:buNone/>
            </a:pPr>
            <a:r>
              <a:rPr lang="en-US" dirty="0"/>
              <a:t>It incorporates a way to help individuals make successful transitions through change.</a:t>
            </a:r>
          </a:p>
        </p:txBody>
      </p:sp>
      <p:sp>
        <p:nvSpPr>
          <p:cNvPr id="4" name="Right Triangle 3">
            <a:extLst>
              <a:ext uri="{FF2B5EF4-FFF2-40B4-BE49-F238E27FC236}">
                <a16:creationId xmlns:a16="http://schemas.microsoft.com/office/drawing/2014/main" id="{1E451F79-CDE3-D2F0-E9CC-AC4DFCF617B1}"/>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CEB6D91-C876-E9A6-4D2C-C145789456E9}"/>
              </a:ext>
            </a:extLst>
          </p:cNvPr>
          <p:cNvPicPr>
            <a:picLocks noChangeAspect="1"/>
          </p:cNvPicPr>
          <p:nvPr/>
        </p:nvPicPr>
        <p:blipFill>
          <a:blip r:embed="rId3"/>
          <a:stretch>
            <a:fillRect/>
          </a:stretch>
        </p:blipFill>
        <p:spPr>
          <a:xfrm>
            <a:off x="5914677" y="2393999"/>
            <a:ext cx="5786446" cy="3859891"/>
          </a:xfrm>
          <a:prstGeom prst="rect">
            <a:avLst/>
          </a:prstGeom>
        </p:spPr>
      </p:pic>
    </p:spTree>
    <p:extLst>
      <p:ext uri="{BB962C8B-B14F-4D97-AF65-F5344CB8AC3E}">
        <p14:creationId xmlns:p14="http://schemas.microsoft.com/office/powerpoint/2010/main" val="4113120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2682-8B7A-4168-B9FD-5E56925F2CFA}"/>
              </a:ext>
            </a:extLst>
          </p:cNvPr>
          <p:cNvSpPr>
            <a:spLocks noGrp="1"/>
          </p:cNvSpPr>
          <p:nvPr>
            <p:ph type="title"/>
          </p:nvPr>
        </p:nvSpPr>
        <p:spPr/>
        <p:txBody>
          <a:bodyPr/>
          <a:lstStyle/>
          <a:p>
            <a:r>
              <a:rPr lang="en-US" dirty="0"/>
              <a:t>Agile</a:t>
            </a:r>
          </a:p>
        </p:txBody>
      </p:sp>
      <p:sp>
        <p:nvSpPr>
          <p:cNvPr id="3" name="Text Placeholder 2">
            <a:extLst>
              <a:ext uri="{FF2B5EF4-FFF2-40B4-BE49-F238E27FC236}">
                <a16:creationId xmlns:a16="http://schemas.microsoft.com/office/drawing/2014/main" id="{B110AA88-3F38-A2C6-542E-5ED60BC0A123}"/>
              </a:ext>
            </a:extLst>
          </p:cNvPr>
          <p:cNvSpPr>
            <a:spLocks noGrp="1"/>
          </p:cNvSpPr>
          <p:nvPr>
            <p:ph type="body" sz="quarter" idx="12"/>
          </p:nvPr>
        </p:nvSpPr>
        <p:spPr/>
        <p:txBody>
          <a:bodyPr/>
          <a:lstStyle/>
          <a:p>
            <a:pPr marL="0" indent="0">
              <a:buNone/>
            </a:pPr>
            <a:r>
              <a:rPr lang="en-US" dirty="0">
                <a:solidFill>
                  <a:schemeClr val="tx1"/>
                </a:solidFill>
              </a:rPr>
              <a:t>The idea of being </a:t>
            </a:r>
            <a:r>
              <a:rPr lang="en-US" b="1" dirty="0">
                <a:solidFill>
                  <a:schemeClr val="tx1"/>
                </a:solidFill>
              </a:rPr>
              <a:t>agile</a:t>
            </a:r>
            <a:r>
              <a:rPr lang="en-US" dirty="0">
                <a:solidFill>
                  <a:schemeClr val="tx1"/>
                </a:solidFill>
              </a:rPr>
              <a:t> to accepting new ways of doing things, changing direction, and being okay with failure, will allow us to get to a greater place as a result of openness to change.</a:t>
            </a:r>
          </a:p>
          <a:p>
            <a:pPr marL="0" indent="0">
              <a:buNone/>
            </a:pPr>
            <a:endParaRPr lang="en-US" dirty="0">
              <a:solidFill>
                <a:schemeClr val="tx1"/>
              </a:solidFill>
            </a:endParaRPr>
          </a:p>
          <a:p>
            <a:pPr marL="0" indent="0">
              <a:buNone/>
            </a:pPr>
            <a:r>
              <a:rPr lang="en-US" b="1" dirty="0">
                <a:solidFill>
                  <a:schemeClr val="tx1"/>
                </a:solidFill>
              </a:rPr>
              <a:t>Being agile emphasizes:</a:t>
            </a:r>
          </a:p>
          <a:p>
            <a:pPr>
              <a:buFont typeface="Wingdings" panose="05000000000000000000" pitchFamily="2" charset="2"/>
              <a:buChar char="ü"/>
            </a:pPr>
            <a:r>
              <a:rPr lang="en-US" dirty="0">
                <a:solidFill>
                  <a:schemeClr val="tx1"/>
                </a:solidFill>
              </a:rPr>
              <a:t>Adaptability </a:t>
            </a:r>
          </a:p>
          <a:p>
            <a:pPr>
              <a:buFont typeface="Wingdings" panose="05000000000000000000" pitchFamily="2" charset="2"/>
              <a:buChar char="ü"/>
            </a:pPr>
            <a:r>
              <a:rPr lang="en-US" dirty="0">
                <a:solidFill>
                  <a:schemeClr val="tx1"/>
                </a:solidFill>
              </a:rPr>
              <a:t>Collaboration</a:t>
            </a:r>
          </a:p>
          <a:p>
            <a:pPr>
              <a:buFont typeface="Wingdings" panose="05000000000000000000" pitchFamily="2" charset="2"/>
              <a:buChar char="ü"/>
            </a:pPr>
            <a:r>
              <a:rPr lang="en-US" dirty="0">
                <a:solidFill>
                  <a:schemeClr val="tx1"/>
                </a:solidFill>
              </a:rPr>
              <a:t>Openness to feedback </a:t>
            </a:r>
          </a:p>
          <a:p>
            <a:pPr>
              <a:buFont typeface="Wingdings" panose="05000000000000000000" pitchFamily="2" charset="2"/>
              <a:buChar char="ü"/>
            </a:pPr>
            <a:r>
              <a:rPr lang="en-US" dirty="0">
                <a:solidFill>
                  <a:schemeClr val="tx1"/>
                </a:solidFill>
              </a:rPr>
              <a:t>Iteration</a:t>
            </a:r>
          </a:p>
          <a:p>
            <a:endParaRPr lang="en-US" dirty="0"/>
          </a:p>
        </p:txBody>
      </p:sp>
      <p:sp>
        <p:nvSpPr>
          <p:cNvPr id="4" name="Right Triangle 3">
            <a:extLst>
              <a:ext uri="{FF2B5EF4-FFF2-40B4-BE49-F238E27FC236}">
                <a16:creationId xmlns:a16="http://schemas.microsoft.com/office/drawing/2014/main" id="{6604353A-AF1E-6267-18F9-DAB54139A39D}"/>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yellow circles and a gear&#10;&#10;AI-generated content may be incorrect.">
            <a:extLst>
              <a:ext uri="{FF2B5EF4-FFF2-40B4-BE49-F238E27FC236}">
                <a16:creationId xmlns:a16="http://schemas.microsoft.com/office/drawing/2014/main" id="{D2DAB611-92BD-6B08-E957-E99924827FE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174182" y="3962152"/>
            <a:ext cx="3121891" cy="2326888"/>
          </a:xfrm>
          <a:prstGeom prst="rect">
            <a:avLst/>
          </a:prstGeom>
        </p:spPr>
      </p:pic>
      <p:pic>
        <p:nvPicPr>
          <p:cNvPr id="7" name="Picture 6">
            <a:extLst>
              <a:ext uri="{FF2B5EF4-FFF2-40B4-BE49-F238E27FC236}">
                <a16:creationId xmlns:a16="http://schemas.microsoft.com/office/drawing/2014/main" id="{6149C76C-D253-079C-CA69-FFE9C6823A3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21746" y="3429000"/>
            <a:ext cx="2526239" cy="2526239"/>
          </a:xfrm>
          <a:prstGeom prst="rect">
            <a:avLst/>
          </a:prstGeom>
        </p:spPr>
      </p:pic>
    </p:spTree>
    <p:extLst>
      <p:ext uri="{BB962C8B-B14F-4D97-AF65-F5344CB8AC3E}">
        <p14:creationId xmlns:p14="http://schemas.microsoft.com/office/powerpoint/2010/main" val="119616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F31F-3E81-1ED3-E5F8-C25A78E06333}"/>
              </a:ext>
            </a:extLst>
          </p:cNvPr>
          <p:cNvSpPr>
            <a:spLocks noGrp="1"/>
          </p:cNvSpPr>
          <p:nvPr>
            <p:ph type="title"/>
          </p:nvPr>
        </p:nvSpPr>
        <p:spPr/>
        <p:txBody>
          <a:bodyPr/>
          <a:lstStyle/>
          <a:p>
            <a:r>
              <a:rPr lang="en-US" dirty="0"/>
              <a:t>Change Management Activity</a:t>
            </a:r>
          </a:p>
        </p:txBody>
      </p:sp>
      <p:sp>
        <p:nvSpPr>
          <p:cNvPr id="3" name="Text Placeholder 2">
            <a:extLst>
              <a:ext uri="{FF2B5EF4-FFF2-40B4-BE49-F238E27FC236}">
                <a16:creationId xmlns:a16="http://schemas.microsoft.com/office/drawing/2014/main" id="{1F5A44C2-2A38-F764-5483-246E4A33D778}"/>
              </a:ext>
            </a:extLst>
          </p:cNvPr>
          <p:cNvSpPr>
            <a:spLocks noGrp="1"/>
          </p:cNvSpPr>
          <p:nvPr>
            <p:ph type="body" sz="quarter" idx="12"/>
          </p:nvPr>
        </p:nvSpPr>
        <p:spPr>
          <a:xfrm>
            <a:off x="651750" y="2255454"/>
            <a:ext cx="5287232" cy="2444562"/>
          </a:xfrm>
        </p:spPr>
        <p:txBody>
          <a:bodyPr/>
          <a:lstStyle/>
          <a:p>
            <a:pPr marL="0" indent="0">
              <a:buNone/>
            </a:pPr>
            <a:r>
              <a:rPr lang="en-US" sz="3200" b="1" dirty="0"/>
              <a:t>CHOOSE AN ACTIVITY</a:t>
            </a:r>
          </a:p>
          <a:p>
            <a:pPr marL="0" indent="0">
              <a:buNone/>
            </a:pPr>
            <a:endParaRPr lang="en-US" dirty="0"/>
          </a:p>
          <a:p>
            <a:r>
              <a:rPr lang="en-US" dirty="0"/>
              <a:t>Cross Your Arms </a:t>
            </a:r>
          </a:p>
          <a:p>
            <a:r>
              <a:rPr lang="en-US" dirty="0"/>
              <a:t>Alien for Dinner </a:t>
            </a:r>
          </a:p>
          <a:p>
            <a:r>
              <a:rPr lang="en-US" dirty="0"/>
              <a:t>Change Places </a:t>
            </a:r>
          </a:p>
          <a:p>
            <a:r>
              <a:rPr lang="en-US" dirty="0"/>
              <a:t>P-P-P-P Exercise </a:t>
            </a:r>
          </a:p>
          <a:p>
            <a:r>
              <a:rPr lang="en-US" dirty="0"/>
              <a:t>Bouncing Back from Adversity </a:t>
            </a:r>
          </a:p>
          <a:p>
            <a:r>
              <a:rPr lang="en-US" dirty="0"/>
              <a:t>Can Do Company</a:t>
            </a:r>
          </a:p>
        </p:txBody>
      </p:sp>
      <p:sp>
        <p:nvSpPr>
          <p:cNvPr id="4" name="Right Triangle 3">
            <a:extLst>
              <a:ext uri="{FF2B5EF4-FFF2-40B4-BE49-F238E27FC236}">
                <a16:creationId xmlns:a16="http://schemas.microsoft.com/office/drawing/2014/main" id="{76A1AEF2-6049-BBFA-4519-E8C26A477F17}"/>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10BCF5-B5B2-20AE-5799-2046350DDD7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47854" y="2059709"/>
            <a:ext cx="8930501" cy="5315528"/>
          </a:xfrm>
          <a:prstGeom prst="rect">
            <a:avLst/>
          </a:prstGeom>
        </p:spPr>
      </p:pic>
    </p:spTree>
    <p:extLst>
      <p:ext uri="{BB962C8B-B14F-4D97-AF65-F5344CB8AC3E}">
        <p14:creationId xmlns:p14="http://schemas.microsoft.com/office/powerpoint/2010/main" val="369674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6FC64-4252-2DF8-FC46-AB9F7F73F9B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E3E3300-5B7C-A093-1B54-4D2C2F1D9B21}"/>
              </a:ext>
            </a:extLst>
          </p:cNvPr>
          <p:cNvPicPr>
            <a:picLocks noChangeAspect="1"/>
          </p:cNvPicPr>
          <p:nvPr/>
        </p:nvPicPr>
        <p:blipFill>
          <a:blip r:embed="rId3" cstate="screen">
            <a:extLst>
              <a:ext uri="{28A0092B-C50C-407E-A947-70E740481C1C}">
                <a14:useLocalDpi xmlns:a14="http://schemas.microsoft.com/office/drawing/2010/main"/>
              </a:ext>
            </a:extLst>
          </a:blip>
          <a:srcRect t="11461" b="4105"/>
          <a:stretch>
            <a:fillRect/>
          </a:stretch>
        </p:blipFill>
        <p:spPr>
          <a:xfrm>
            <a:off x="0" y="-5"/>
            <a:ext cx="12191984" cy="6858005"/>
          </a:xfrm>
          <a:prstGeom prst="rect">
            <a:avLst/>
          </a:prstGeom>
        </p:spPr>
      </p:pic>
      <p:pic>
        <p:nvPicPr>
          <p:cNvPr id="11" name="Picture 10">
            <a:extLst>
              <a:ext uri="{FF2B5EF4-FFF2-40B4-BE49-F238E27FC236}">
                <a16:creationId xmlns:a16="http://schemas.microsoft.com/office/drawing/2014/main" id="{20678869-45C2-51BD-896C-7FDB07C3F487}"/>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46428" y="-2687581"/>
            <a:ext cx="6858000" cy="12233149"/>
          </a:xfrm>
          <a:prstGeom prst="rect">
            <a:avLst/>
          </a:prstGeom>
        </p:spPr>
      </p:pic>
      <p:sp>
        <p:nvSpPr>
          <p:cNvPr id="8" name="Right Triangle 7">
            <a:extLst>
              <a:ext uri="{FF2B5EF4-FFF2-40B4-BE49-F238E27FC236}">
                <a16:creationId xmlns:a16="http://schemas.microsoft.com/office/drawing/2014/main" id="{A3C197DA-081E-F4CF-7C26-AD74B5C7DD92}"/>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A066110-FE1F-5CCD-D8BE-12598016DF2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COMPANY MEETING</a:t>
            </a:r>
          </a:p>
        </p:txBody>
      </p:sp>
      <p:sp>
        <p:nvSpPr>
          <p:cNvPr id="14" name="Right Triangle 13">
            <a:extLst>
              <a:ext uri="{FF2B5EF4-FFF2-40B4-BE49-F238E27FC236}">
                <a16:creationId xmlns:a16="http://schemas.microsoft.com/office/drawing/2014/main" id="{85D2FA03-F61B-351C-35B9-93BA3735C730}"/>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FC04-1A96-5F15-1CB3-0E068A81BCD9}"/>
              </a:ext>
            </a:extLst>
          </p:cNvPr>
          <p:cNvSpPr>
            <a:spLocks noGrp="1"/>
          </p:cNvSpPr>
          <p:nvPr>
            <p:ph type="title"/>
          </p:nvPr>
        </p:nvSpPr>
        <p:spPr/>
        <p:txBody>
          <a:bodyPr/>
          <a:lstStyle/>
          <a:p>
            <a:r>
              <a:rPr lang="en-US" dirty="0"/>
              <a:t>Company Meeting</a:t>
            </a:r>
          </a:p>
        </p:txBody>
      </p:sp>
      <p:sp>
        <p:nvSpPr>
          <p:cNvPr id="3" name="Text Placeholder 2">
            <a:extLst>
              <a:ext uri="{FF2B5EF4-FFF2-40B4-BE49-F238E27FC236}">
                <a16:creationId xmlns:a16="http://schemas.microsoft.com/office/drawing/2014/main" id="{51353359-D37B-D969-8008-E9B99F1C1B83}"/>
              </a:ext>
            </a:extLst>
          </p:cNvPr>
          <p:cNvSpPr>
            <a:spLocks noGrp="1"/>
          </p:cNvSpPr>
          <p:nvPr>
            <p:ph type="body" sz="quarter" idx="12"/>
          </p:nvPr>
        </p:nvSpPr>
        <p:spPr>
          <a:xfrm>
            <a:off x="651750" y="2006072"/>
            <a:ext cx="8880177" cy="4033586"/>
          </a:xfrm>
        </p:spPr>
        <p:txBody>
          <a:bodyPr/>
          <a:lstStyle/>
          <a:p>
            <a:r>
              <a:rPr lang="en-US" dirty="0"/>
              <a:t>Attendance </a:t>
            </a:r>
          </a:p>
          <a:p>
            <a:r>
              <a:rPr lang="en-US" b="1" dirty="0"/>
              <a:t>President’s report</a:t>
            </a:r>
          </a:p>
          <a:p>
            <a:r>
              <a:rPr lang="en-US" b="1" dirty="0"/>
              <a:t>Report from each department, including:</a:t>
            </a:r>
          </a:p>
          <a:p>
            <a:pPr lvl="1"/>
            <a:r>
              <a:rPr lang="en-US" dirty="0">
                <a:solidFill>
                  <a:srgbClr val="22404D"/>
                </a:solidFill>
                <a:latin typeface="Bierstadt" panose="020B0004020202020204" pitchFamily="34" charset="0"/>
              </a:rPr>
              <a:t>Goals for the session/week</a:t>
            </a:r>
          </a:p>
          <a:p>
            <a:pPr lvl="1"/>
            <a:r>
              <a:rPr lang="en-US" dirty="0">
                <a:solidFill>
                  <a:srgbClr val="22404D"/>
                </a:solidFill>
                <a:latin typeface="Bierstadt" panose="020B0004020202020204" pitchFamily="34" charset="0"/>
              </a:rPr>
              <a:t>Challenges, successes, and updates</a:t>
            </a:r>
          </a:p>
          <a:p>
            <a:r>
              <a:rPr lang="en-US" b="1" dirty="0"/>
              <a:t>Open forum for members to:</a:t>
            </a:r>
          </a:p>
          <a:p>
            <a:pPr lvl="1"/>
            <a:r>
              <a:rPr lang="en-US" dirty="0">
                <a:solidFill>
                  <a:srgbClr val="22404D"/>
                </a:solidFill>
                <a:latin typeface="Bierstadt" panose="020B0004020202020204" pitchFamily="34" charset="0"/>
              </a:rPr>
              <a:t>Ask questions</a:t>
            </a:r>
          </a:p>
          <a:p>
            <a:pPr lvl="1"/>
            <a:r>
              <a:rPr lang="en-US" dirty="0">
                <a:solidFill>
                  <a:srgbClr val="22404D"/>
                </a:solidFill>
                <a:latin typeface="Bierstadt" panose="020B0004020202020204" pitchFamily="34" charset="0"/>
              </a:rPr>
              <a:t>Identify challenges and successes</a:t>
            </a:r>
          </a:p>
          <a:p>
            <a:pPr lvl="1"/>
            <a:r>
              <a:rPr lang="en-US" dirty="0">
                <a:solidFill>
                  <a:srgbClr val="22404D"/>
                </a:solidFill>
                <a:latin typeface="Bierstadt" panose="020B0004020202020204" pitchFamily="34" charset="0"/>
              </a:rPr>
              <a:t>Discuss issues that may have arisen from changes that may have to be made due to the Test of Disclosure.</a:t>
            </a:r>
          </a:p>
          <a:p>
            <a:r>
              <a:rPr lang="en-US" b="1" dirty="0"/>
              <a:t>Upcoming items:</a:t>
            </a:r>
          </a:p>
          <a:p>
            <a:pPr lvl="1"/>
            <a:r>
              <a:rPr lang="en-US" dirty="0">
                <a:solidFill>
                  <a:srgbClr val="22404D"/>
                </a:solidFill>
                <a:latin typeface="Bierstadt" panose="020B0004020202020204" pitchFamily="34" charset="0"/>
              </a:rPr>
              <a:t>Deadlines, sales opportunities, etc.</a:t>
            </a:r>
          </a:p>
        </p:txBody>
      </p:sp>
      <p:sp>
        <p:nvSpPr>
          <p:cNvPr id="5" name="Right Triangle 4">
            <a:extLst>
              <a:ext uri="{FF2B5EF4-FFF2-40B4-BE49-F238E27FC236}">
                <a16:creationId xmlns:a16="http://schemas.microsoft.com/office/drawing/2014/main" id="{3345DBF0-54F6-8C1C-0FFF-B339150521A9}"/>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35CE4D6-6C0C-C63A-ED0C-F4DD3610B33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1000" y="1447401"/>
            <a:ext cx="4081608" cy="4081608"/>
          </a:xfrm>
          <a:prstGeom prst="rect">
            <a:avLst/>
          </a:prstGeom>
        </p:spPr>
      </p:pic>
    </p:spTree>
    <p:extLst>
      <p:ext uri="{BB962C8B-B14F-4D97-AF65-F5344CB8AC3E}">
        <p14:creationId xmlns:p14="http://schemas.microsoft.com/office/powerpoint/2010/main" val="132226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0818-725F-2099-E73A-A876F85742F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87DAEB3-A17A-128E-DE5F-151D109B5CAA}"/>
              </a:ext>
            </a:extLst>
          </p:cNvPr>
          <p:cNvPicPr>
            <a:picLocks noChangeAspect="1"/>
          </p:cNvPicPr>
          <p:nvPr/>
        </p:nvPicPr>
        <p:blipFill>
          <a:blip r:embed="rId3" cstate="screen">
            <a:extLst>
              <a:ext uri="{28A0092B-C50C-407E-A947-70E740481C1C}">
                <a14:useLocalDpi xmlns:a14="http://schemas.microsoft.com/office/drawing/2010/main"/>
              </a:ext>
            </a:extLst>
          </a:blip>
          <a:srcRect t="11461" b="4105"/>
          <a:stretch>
            <a:fillRect/>
          </a:stretch>
        </p:blipFill>
        <p:spPr>
          <a:xfrm>
            <a:off x="0" y="-5"/>
            <a:ext cx="12191984" cy="6858005"/>
          </a:xfrm>
          <a:prstGeom prst="rect">
            <a:avLst/>
          </a:prstGeom>
        </p:spPr>
      </p:pic>
      <p:pic>
        <p:nvPicPr>
          <p:cNvPr id="11" name="Picture 10">
            <a:extLst>
              <a:ext uri="{FF2B5EF4-FFF2-40B4-BE49-F238E27FC236}">
                <a16:creationId xmlns:a16="http://schemas.microsoft.com/office/drawing/2014/main" id="{9111CEFC-7E84-EA3D-ED02-2C288CE8DE36}"/>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46428" y="-2687581"/>
            <a:ext cx="6858000" cy="12233149"/>
          </a:xfrm>
          <a:prstGeom prst="rect">
            <a:avLst/>
          </a:prstGeom>
        </p:spPr>
      </p:pic>
      <p:sp>
        <p:nvSpPr>
          <p:cNvPr id="8" name="Right Triangle 7">
            <a:extLst>
              <a:ext uri="{FF2B5EF4-FFF2-40B4-BE49-F238E27FC236}">
                <a16:creationId xmlns:a16="http://schemas.microsoft.com/office/drawing/2014/main" id="{02744086-E167-E374-3E81-F4A354B7593A}"/>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579414F-EB70-4E40-B685-208FB35DFBF2}"/>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BUSINESS OPERATIONS</a:t>
            </a:r>
          </a:p>
        </p:txBody>
      </p:sp>
      <p:sp>
        <p:nvSpPr>
          <p:cNvPr id="14" name="Right Triangle 13">
            <a:extLst>
              <a:ext uri="{FF2B5EF4-FFF2-40B4-BE49-F238E27FC236}">
                <a16:creationId xmlns:a16="http://schemas.microsoft.com/office/drawing/2014/main" id="{6951BC6A-48B1-38A7-79BB-1D866DC0E5FE}"/>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61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C3A6-8D43-E22D-0BD3-381C22F03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ED8F-B9EB-31B5-4B1B-E01C23F4F0C1}"/>
              </a:ext>
            </a:extLst>
          </p:cNvPr>
          <p:cNvSpPr>
            <a:spLocks noGrp="1"/>
          </p:cNvSpPr>
          <p:nvPr>
            <p:ph type="title"/>
          </p:nvPr>
        </p:nvSpPr>
        <p:spPr/>
        <p:txBody>
          <a:bodyPr/>
          <a:lstStyle/>
          <a:p>
            <a:r>
              <a:rPr lang="en-US" dirty="0"/>
              <a:t>Business Operations </a:t>
            </a:r>
            <a:endParaRPr lang="en-US" dirty="0">
              <a:solidFill>
                <a:srgbClr val="E3E24F"/>
              </a:solidFill>
            </a:endParaRPr>
          </a:p>
        </p:txBody>
      </p:sp>
      <p:sp>
        <p:nvSpPr>
          <p:cNvPr id="7" name="Text Placeholder 6">
            <a:extLst>
              <a:ext uri="{FF2B5EF4-FFF2-40B4-BE49-F238E27FC236}">
                <a16:creationId xmlns:a16="http://schemas.microsoft.com/office/drawing/2014/main" id="{10E6BA20-5DD1-8740-E46F-3BE15D7CB463}"/>
              </a:ext>
            </a:extLst>
          </p:cNvPr>
          <p:cNvSpPr>
            <a:spLocks noGrp="1"/>
          </p:cNvSpPr>
          <p:nvPr>
            <p:ph type="body" sz="quarter" idx="12"/>
          </p:nvPr>
        </p:nvSpPr>
        <p:spPr>
          <a:xfrm>
            <a:off x="757382" y="2258592"/>
            <a:ext cx="7060749" cy="3199942"/>
          </a:xfrm>
        </p:spPr>
        <p:txBody>
          <a:bodyPr/>
          <a:lstStyle/>
          <a:p>
            <a:pPr marL="0" indent="0">
              <a:buNone/>
            </a:pPr>
            <a:r>
              <a:rPr lang="en-US" sz="3200" b="1" dirty="0"/>
              <a:t>ON-GOING IN PHASE 4</a:t>
            </a:r>
          </a:p>
          <a:p>
            <a:pPr marL="0" indent="0">
              <a:buNone/>
            </a:pPr>
            <a:endParaRPr lang="en-US" sz="3200" b="1" dirty="0"/>
          </a:p>
          <a:p>
            <a:pPr marL="0" indent="0">
              <a:buNone/>
            </a:pPr>
            <a:endParaRPr lang="en-US" sz="3200" b="1" dirty="0"/>
          </a:p>
          <a:p>
            <a:pPr marL="0" indent="0">
              <a:buNone/>
            </a:pPr>
            <a:endParaRPr lang="en-US" dirty="0"/>
          </a:p>
          <a:p>
            <a:endParaRPr lang="en-US" sz="2800" b="1" dirty="0"/>
          </a:p>
          <a:p>
            <a:pPr marL="0" indent="0">
              <a:buNone/>
            </a:pPr>
            <a:endParaRPr lang="en-US" sz="3200" b="1" dirty="0"/>
          </a:p>
          <a:p>
            <a:pPr marL="0" indent="0">
              <a:buNone/>
            </a:pPr>
            <a:endParaRPr lang="en-US" dirty="0"/>
          </a:p>
        </p:txBody>
      </p:sp>
      <p:pic>
        <p:nvPicPr>
          <p:cNvPr id="5" name="Picture 4">
            <a:extLst>
              <a:ext uri="{FF2B5EF4-FFF2-40B4-BE49-F238E27FC236}">
                <a16:creationId xmlns:a16="http://schemas.microsoft.com/office/drawing/2014/main" id="{4B083A58-0C3D-D772-B6E6-2CA883A41F2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750" y="2925551"/>
            <a:ext cx="3054096" cy="3054096"/>
          </a:xfrm>
          <a:prstGeom prst="rect">
            <a:avLst/>
          </a:prstGeom>
        </p:spPr>
      </p:pic>
      <p:pic>
        <p:nvPicPr>
          <p:cNvPr id="11" name="Picture 10">
            <a:extLst>
              <a:ext uri="{FF2B5EF4-FFF2-40B4-BE49-F238E27FC236}">
                <a16:creationId xmlns:a16="http://schemas.microsoft.com/office/drawing/2014/main" id="{418E4E8C-0795-DF56-493C-98687F98EBA2}"/>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2516" y="2621817"/>
            <a:ext cx="3199941" cy="3199941"/>
          </a:xfrm>
          <a:prstGeom prst="rect">
            <a:avLst/>
          </a:prstGeom>
        </p:spPr>
      </p:pic>
      <p:pic>
        <p:nvPicPr>
          <p:cNvPr id="13" name="Picture 12">
            <a:extLst>
              <a:ext uri="{FF2B5EF4-FFF2-40B4-BE49-F238E27FC236}">
                <a16:creationId xmlns:a16="http://schemas.microsoft.com/office/drawing/2014/main" id="{9852F920-BCA8-7579-26F2-4FAF34B2BBD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3322" y="2925551"/>
            <a:ext cx="2896207" cy="2896207"/>
          </a:xfrm>
          <a:prstGeom prst="rect">
            <a:avLst/>
          </a:prstGeom>
        </p:spPr>
      </p:pic>
      <p:sp>
        <p:nvSpPr>
          <p:cNvPr id="15" name="TextBox 14">
            <a:extLst>
              <a:ext uri="{FF2B5EF4-FFF2-40B4-BE49-F238E27FC236}">
                <a16:creationId xmlns:a16="http://schemas.microsoft.com/office/drawing/2014/main" id="{048CB5FA-364B-D22A-03CD-0CE8E40E32DC}"/>
              </a:ext>
            </a:extLst>
          </p:cNvPr>
          <p:cNvSpPr txBox="1"/>
          <p:nvPr/>
        </p:nvSpPr>
        <p:spPr>
          <a:xfrm>
            <a:off x="922674" y="5458533"/>
            <a:ext cx="2715491" cy="461665"/>
          </a:xfrm>
          <a:prstGeom prst="rect">
            <a:avLst/>
          </a:prstGeom>
          <a:noFill/>
        </p:spPr>
        <p:txBody>
          <a:bodyPr wrap="square" rtlCol="0">
            <a:spAutoFit/>
          </a:bodyPr>
          <a:lstStyle/>
          <a:p>
            <a:pPr algn="ctr"/>
            <a:r>
              <a:rPr lang="en-US" sz="2400" dirty="0">
                <a:solidFill>
                  <a:srgbClr val="22404D"/>
                </a:solidFill>
                <a:latin typeface="Bierstadt" panose="020B0004020202020204" pitchFamily="34" charset="0"/>
              </a:rPr>
              <a:t>PRODUCTION</a:t>
            </a:r>
          </a:p>
        </p:txBody>
      </p:sp>
      <p:sp>
        <p:nvSpPr>
          <p:cNvPr id="17" name="TextBox 16">
            <a:extLst>
              <a:ext uri="{FF2B5EF4-FFF2-40B4-BE49-F238E27FC236}">
                <a16:creationId xmlns:a16="http://schemas.microsoft.com/office/drawing/2014/main" id="{D8B8958D-D054-2DE4-913F-B0AF16A5B640}"/>
              </a:ext>
            </a:extLst>
          </p:cNvPr>
          <p:cNvSpPr txBox="1"/>
          <p:nvPr/>
        </p:nvSpPr>
        <p:spPr>
          <a:xfrm>
            <a:off x="4834110" y="5406260"/>
            <a:ext cx="2715491" cy="830997"/>
          </a:xfrm>
          <a:prstGeom prst="rect">
            <a:avLst/>
          </a:prstGeom>
          <a:noFill/>
        </p:spPr>
        <p:txBody>
          <a:bodyPr wrap="square" rtlCol="0">
            <a:spAutoFit/>
          </a:bodyPr>
          <a:lstStyle/>
          <a:p>
            <a:pPr algn="ctr"/>
            <a:r>
              <a:rPr lang="en-US" sz="2400" dirty="0">
                <a:solidFill>
                  <a:srgbClr val="22404D"/>
                </a:solidFill>
                <a:latin typeface="Bierstadt" panose="020B0004020202020204" pitchFamily="34" charset="0"/>
              </a:rPr>
              <a:t>MARKETING INITIATIVES</a:t>
            </a:r>
          </a:p>
        </p:txBody>
      </p:sp>
      <p:sp>
        <p:nvSpPr>
          <p:cNvPr id="18" name="TextBox 17">
            <a:extLst>
              <a:ext uri="{FF2B5EF4-FFF2-40B4-BE49-F238E27FC236}">
                <a16:creationId xmlns:a16="http://schemas.microsoft.com/office/drawing/2014/main" id="{A40F3D0A-63D6-AACD-CC58-267B307CB302}"/>
              </a:ext>
            </a:extLst>
          </p:cNvPr>
          <p:cNvSpPr txBox="1"/>
          <p:nvPr/>
        </p:nvSpPr>
        <p:spPr>
          <a:xfrm>
            <a:off x="8719127" y="5484055"/>
            <a:ext cx="2715491" cy="461665"/>
          </a:xfrm>
          <a:prstGeom prst="rect">
            <a:avLst/>
          </a:prstGeom>
          <a:noFill/>
        </p:spPr>
        <p:txBody>
          <a:bodyPr wrap="square" rtlCol="0">
            <a:spAutoFit/>
          </a:bodyPr>
          <a:lstStyle/>
          <a:p>
            <a:pPr algn="ctr"/>
            <a:r>
              <a:rPr lang="en-US" sz="2400" dirty="0">
                <a:solidFill>
                  <a:srgbClr val="22404D"/>
                </a:solidFill>
                <a:latin typeface="Bierstadt" panose="020B0004020202020204" pitchFamily="34" charset="0"/>
              </a:rPr>
              <a:t>SALES</a:t>
            </a:r>
          </a:p>
        </p:txBody>
      </p:sp>
    </p:spTree>
    <p:extLst>
      <p:ext uri="{BB962C8B-B14F-4D97-AF65-F5344CB8AC3E}">
        <p14:creationId xmlns:p14="http://schemas.microsoft.com/office/powerpoint/2010/main" val="2232361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997D7-CF62-0658-6C9A-12B2A582E3B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053F20F-F3DD-81B6-E610-6AB07FE28578}"/>
              </a:ext>
            </a:extLst>
          </p:cNvPr>
          <p:cNvPicPr>
            <a:picLocks noChangeAspect="1"/>
          </p:cNvPicPr>
          <p:nvPr/>
        </p:nvPicPr>
        <p:blipFill>
          <a:blip r:embed="rId3" cstate="screen">
            <a:extLst>
              <a:ext uri="{28A0092B-C50C-407E-A947-70E740481C1C}">
                <a14:useLocalDpi xmlns:a14="http://schemas.microsoft.com/office/drawing/2010/main"/>
              </a:ext>
            </a:extLst>
          </a:blip>
          <a:srcRect t="11461" b="4105"/>
          <a:stretch>
            <a:fillRect/>
          </a:stretch>
        </p:blipFill>
        <p:spPr>
          <a:xfrm>
            <a:off x="0" y="-5"/>
            <a:ext cx="12191984" cy="6858005"/>
          </a:xfrm>
          <a:prstGeom prst="rect">
            <a:avLst/>
          </a:prstGeom>
        </p:spPr>
      </p:pic>
      <p:pic>
        <p:nvPicPr>
          <p:cNvPr id="11" name="Picture 10">
            <a:extLst>
              <a:ext uri="{FF2B5EF4-FFF2-40B4-BE49-F238E27FC236}">
                <a16:creationId xmlns:a16="http://schemas.microsoft.com/office/drawing/2014/main" id="{2A326D74-21A4-EE0D-A965-735A05122A69}"/>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46428" y="-2687581"/>
            <a:ext cx="6858000" cy="12233149"/>
          </a:xfrm>
          <a:prstGeom prst="rect">
            <a:avLst/>
          </a:prstGeom>
        </p:spPr>
      </p:pic>
      <p:sp>
        <p:nvSpPr>
          <p:cNvPr id="8" name="Right Triangle 7">
            <a:extLst>
              <a:ext uri="{FF2B5EF4-FFF2-40B4-BE49-F238E27FC236}">
                <a16:creationId xmlns:a16="http://schemas.microsoft.com/office/drawing/2014/main" id="{C98B253E-1952-C91C-A1EA-A45D003C98F8}"/>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7E8B3C7-C310-4CDB-452D-E59CDC13887D}"/>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MONITOR COMPANY SUCCESS</a:t>
            </a:r>
          </a:p>
        </p:txBody>
      </p:sp>
      <p:sp>
        <p:nvSpPr>
          <p:cNvPr id="14" name="Right Triangle 13">
            <a:extLst>
              <a:ext uri="{FF2B5EF4-FFF2-40B4-BE49-F238E27FC236}">
                <a16:creationId xmlns:a16="http://schemas.microsoft.com/office/drawing/2014/main" id="{DF6EA133-BBB2-81B5-2E00-66F2C7B2575E}"/>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291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9E01-2C6E-8C4C-31F6-61E27E3B3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7964C-C243-C4EB-008D-B30537339F4A}"/>
              </a:ext>
            </a:extLst>
          </p:cNvPr>
          <p:cNvSpPr>
            <a:spLocks noGrp="1"/>
          </p:cNvSpPr>
          <p:nvPr>
            <p:ph type="title"/>
          </p:nvPr>
        </p:nvSpPr>
        <p:spPr/>
        <p:txBody>
          <a:bodyPr/>
          <a:lstStyle/>
          <a:p>
            <a:r>
              <a:rPr lang="en-US" dirty="0">
                <a:solidFill>
                  <a:srgbClr val="E3E24F"/>
                </a:solidFill>
              </a:rPr>
              <a:t>Monitor Company Success</a:t>
            </a:r>
          </a:p>
        </p:txBody>
      </p:sp>
      <p:sp>
        <p:nvSpPr>
          <p:cNvPr id="3" name="Text Placeholder 2">
            <a:extLst>
              <a:ext uri="{FF2B5EF4-FFF2-40B4-BE49-F238E27FC236}">
                <a16:creationId xmlns:a16="http://schemas.microsoft.com/office/drawing/2014/main" id="{822B91D1-FD38-C4CC-1500-2FA7AEC84B47}"/>
              </a:ext>
            </a:extLst>
          </p:cNvPr>
          <p:cNvSpPr>
            <a:spLocks noGrp="1"/>
          </p:cNvSpPr>
          <p:nvPr>
            <p:ph type="body" sz="quarter" idx="12"/>
          </p:nvPr>
        </p:nvSpPr>
        <p:spPr>
          <a:xfrm>
            <a:off x="651750" y="2290619"/>
            <a:ext cx="8686214" cy="3001818"/>
          </a:xfrm>
        </p:spPr>
        <p:txBody>
          <a:bodyPr/>
          <a:lstStyle/>
          <a:p>
            <a:pPr marL="0" indent="0">
              <a:buNone/>
            </a:pPr>
            <a:r>
              <a:rPr lang="en-US" sz="3200" b="1" dirty="0"/>
              <a:t>HOW IS THE COMPANY DOING?</a:t>
            </a:r>
          </a:p>
          <a:p>
            <a:pPr marL="0" indent="0">
              <a:buNone/>
            </a:pPr>
            <a:endParaRPr lang="en-US" sz="3200" b="1" dirty="0"/>
          </a:p>
          <a:p>
            <a:pPr marL="0" indent="0">
              <a:buNone/>
            </a:pPr>
            <a:r>
              <a:rPr lang="en-US" b="1" dirty="0"/>
              <a:t>Key Activities:</a:t>
            </a:r>
          </a:p>
          <a:p>
            <a:r>
              <a:rPr lang="en-US" dirty="0"/>
              <a:t>Receive sales receipts </a:t>
            </a:r>
          </a:p>
          <a:p>
            <a:r>
              <a:rPr lang="en-US" dirty="0"/>
              <a:t>Manage inventory </a:t>
            </a:r>
          </a:p>
          <a:p>
            <a:r>
              <a:rPr lang="en-US" dirty="0"/>
              <a:t>Record keeping </a:t>
            </a:r>
          </a:p>
        </p:txBody>
      </p:sp>
      <p:sp>
        <p:nvSpPr>
          <p:cNvPr id="8" name="Right Triangle 7">
            <a:extLst>
              <a:ext uri="{FF2B5EF4-FFF2-40B4-BE49-F238E27FC236}">
                <a16:creationId xmlns:a16="http://schemas.microsoft.com/office/drawing/2014/main" id="{F9A385ED-FBBE-3236-46AE-FAD483FF6375}"/>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D942E83-B191-02A6-96EF-1A6CD66781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7909" y="2404235"/>
            <a:ext cx="4444699" cy="3857344"/>
          </a:xfrm>
          <a:prstGeom prst="rect">
            <a:avLst/>
          </a:prstGeom>
        </p:spPr>
      </p:pic>
      <p:pic>
        <p:nvPicPr>
          <p:cNvPr id="7" name="Picture 6">
            <a:extLst>
              <a:ext uri="{FF2B5EF4-FFF2-40B4-BE49-F238E27FC236}">
                <a16:creationId xmlns:a16="http://schemas.microsoft.com/office/drawing/2014/main" id="{7A7A1C27-1F64-8F63-A3D2-BD8457470B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771269">
            <a:off x="5622480" y="3022464"/>
            <a:ext cx="1691934" cy="1691934"/>
          </a:xfrm>
          <a:prstGeom prst="rect">
            <a:avLst/>
          </a:prstGeom>
        </p:spPr>
      </p:pic>
      <p:pic>
        <p:nvPicPr>
          <p:cNvPr id="6" name="Picture 5">
            <a:extLst>
              <a:ext uri="{FF2B5EF4-FFF2-40B4-BE49-F238E27FC236}">
                <a16:creationId xmlns:a16="http://schemas.microsoft.com/office/drawing/2014/main" id="{624E19E4-9BB5-72C6-083F-C14D9B80B0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28627">
            <a:off x="4251314" y="4632218"/>
            <a:ext cx="4041394" cy="1727326"/>
          </a:xfrm>
          <a:prstGeom prst="rect">
            <a:avLst/>
          </a:prstGeom>
          <a:ln>
            <a:solidFill>
              <a:srgbClr val="22404D"/>
            </a:solidFill>
          </a:ln>
        </p:spPr>
      </p:pic>
    </p:spTree>
    <p:extLst>
      <p:ext uri="{BB962C8B-B14F-4D97-AF65-F5344CB8AC3E}">
        <p14:creationId xmlns:p14="http://schemas.microsoft.com/office/powerpoint/2010/main" val="4044854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FF02D-4899-DA22-206B-DF845F046F1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16CB4E7-9AF3-2283-59AB-79A9E1261108}"/>
              </a:ext>
            </a:extLst>
          </p:cNvPr>
          <p:cNvPicPr>
            <a:picLocks noChangeAspect="1"/>
          </p:cNvPicPr>
          <p:nvPr/>
        </p:nvPicPr>
        <p:blipFill>
          <a:blip r:embed="rId3" cstate="screen">
            <a:extLst>
              <a:ext uri="{28A0092B-C50C-407E-A947-70E740481C1C}">
                <a14:useLocalDpi xmlns:a14="http://schemas.microsoft.com/office/drawing/2010/main"/>
              </a:ext>
            </a:extLst>
          </a:blip>
          <a:srcRect t="11461" b="4105"/>
          <a:stretch>
            <a:fillRect/>
          </a:stretch>
        </p:blipFill>
        <p:spPr>
          <a:xfrm>
            <a:off x="0" y="-5"/>
            <a:ext cx="12191984" cy="6858005"/>
          </a:xfrm>
          <a:prstGeom prst="rect">
            <a:avLst/>
          </a:prstGeom>
        </p:spPr>
      </p:pic>
      <p:pic>
        <p:nvPicPr>
          <p:cNvPr id="11" name="Picture 10">
            <a:extLst>
              <a:ext uri="{FF2B5EF4-FFF2-40B4-BE49-F238E27FC236}">
                <a16:creationId xmlns:a16="http://schemas.microsoft.com/office/drawing/2014/main" id="{8C7FFDED-36EE-2971-7CF7-BA1C09E6E1FA}"/>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46428" y="-2687581"/>
            <a:ext cx="6858000" cy="12233149"/>
          </a:xfrm>
          <a:prstGeom prst="rect">
            <a:avLst/>
          </a:prstGeom>
        </p:spPr>
      </p:pic>
      <p:sp>
        <p:nvSpPr>
          <p:cNvPr id="8" name="Right Triangle 7">
            <a:extLst>
              <a:ext uri="{FF2B5EF4-FFF2-40B4-BE49-F238E27FC236}">
                <a16:creationId xmlns:a16="http://schemas.microsoft.com/office/drawing/2014/main" id="{1F04D3C2-2E61-EBEB-15FC-669644BDB3BB}"/>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FAA3CD2-23E0-2A6E-FDAE-198EF6ABCF42}"/>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INTERIM STATUS </a:t>
            </a:r>
            <a:br>
              <a:rPr lang="en-US" dirty="0">
                <a:solidFill>
                  <a:srgbClr val="E3E24F"/>
                </a:solidFill>
                <a:latin typeface="Arial Black" panose="020B0A04020102020204" pitchFamily="34" charset="0"/>
              </a:rPr>
            </a:br>
            <a:r>
              <a:rPr lang="en-US" dirty="0">
                <a:solidFill>
                  <a:srgbClr val="E3E24F"/>
                </a:solidFill>
                <a:latin typeface="Arial Black" panose="020B0A04020102020204" pitchFamily="34" charset="0"/>
              </a:rPr>
              <a:t>MEETING</a:t>
            </a:r>
          </a:p>
        </p:txBody>
      </p:sp>
      <p:sp>
        <p:nvSpPr>
          <p:cNvPr id="14" name="Right Triangle 13">
            <a:extLst>
              <a:ext uri="{FF2B5EF4-FFF2-40B4-BE49-F238E27FC236}">
                <a16:creationId xmlns:a16="http://schemas.microsoft.com/office/drawing/2014/main" id="{47F6AEC0-20A7-B138-7A71-402A2A45C8A3}"/>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31952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pptx" id="{6AD8B857-336D-4E8D-BC7C-FEEDDD3FE1AF}" vid="{4C29F5DE-EE7B-481A-9E7E-B6E095D12B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F2A12880C0458825D038ABBB7F58" ma:contentTypeVersion="17" ma:contentTypeDescription="Create a new document." ma:contentTypeScope="" ma:versionID="b6960394eb55287e75adf76cdde8617f">
  <xsd:schema xmlns:xsd="http://www.w3.org/2001/XMLSchema" xmlns:xs="http://www.w3.org/2001/XMLSchema" xmlns:p="http://schemas.microsoft.com/office/2006/metadata/properties" xmlns:ns2="a0fd2e1f-501a-43c8-a1a2-4d38c648fafd" xmlns:ns3="eed5da6c-c118-4ccb-8b02-7ee5bd42a665" targetNamespace="http://schemas.microsoft.com/office/2006/metadata/properties" ma:root="true" ma:fieldsID="27559b170bb321dbe035b86d613197e2" ns2:_="" ns3:_="">
    <xsd:import namespace="a0fd2e1f-501a-43c8-a1a2-4d38c648fafd"/>
    <xsd:import namespace="eed5da6c-c118-4ccb-8b02-7ee5bd42a66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fd2e1f-501a-43c8-a1a2-4d38c648f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ffa1762-d6be-446e-8996-7804568a715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d5da6c-c118-4ccb-8b02-7ee5bd42a66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84f2fe0-25e1-4677-a279-1b00b7d6bc0c}" ma:internalName="TaxCatchAll" ma:showField="CatchAllData" ma:web="eed5da6c-c118-4ccb-8b02-7ee5bd42a6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ed5da6c-c118-4ccb-8b02-7ee5bd42a665" xsi:nil="true"/>
    <lcf76f155ced4ddcb4097134ff3c332f xmlns="a0fd2e1f-501a-43c8-a1a2-4d38c648faf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19CF9E2-47C1-4059-8E34-883F5BF78086}">
  <ds:schemaRefs>
    <ds:schemaRef ds:uri="a0fd2e1f-501a-43c8-a1a2-4d38c648fafd"/>
    <ds:schemaRef ds:uri="eed5da6c-c118-4ccb-8b02-7ee5bd42a6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F7BE82-920F-4A23-A3D1-88EDD728484D}">
  <ds:schemaRefs>
    <ds:schemaRef ds:uri="http://schemas.microsoft.com/sharepoint/v3/contenttype/forms"/>
  </ds:schemaRefs>
</ds:datastoreItem>
</file>

<file path=customXml/itemProps3.xml><?xml version="1.0" encoding="utf-8"?>
<ds:datastoreItem xmlns:ds="http://schemas.openxmlformats.org/officeDocument/2006/customXml" ds:itemID="{B962E5D5-688E-4326-B1B3-1C6CC24B9D39}">
  <ds:schemaRefs>
    <ds:schemaRef ds:uri="http://purl.org/dc/terms/"/>
    <ds:schemaRef ds:uri="eed5da6c-c118-4ccb-8b02-7ee5bd42a665"/>
    <ds:schemaRef ds:uri="a0fd2e1f-501a-43c8-a1a2-4d38c648fafd"/>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 ds:uri="http://purl.org/dc/elements/1.1/"/>
  </ds:schemaRefs>
</ds:datastoreItem>
</file>

<file path=docMetadata/LabelInfo.xml><?xml version="1.0" encoding="utf-8"?>
<clbl:labelList xmlns:clbl="http://schemas.microsoft.com/office/2020/mipLabelMetadata">
  <clbl:label id="{4ba4df33-9f13-44f8-b762-4e8763c3b7e1}" enabled="0" method="" siteId="{4ba4df33-9f13-44f8-b762-4e8763c3b7e1}" removed="1"/>
</clbl:labelList>
</file>

<file path=docProps/app.xml><?xml version="1.0" encoding="utf-8"?>
<Properties xmlns="http://schemas.openxmlformats.org/officeDocument/2006/extended-properties" xmlns:vt="http://schemas.openxmlformats.org/officeDocument/2006/docPropsVTypes">
  <Template>Lesson 1</Template>
  <TotalTime>3369</TotalTime>
  <Words>1963</Words>
  <Application>Microsoft Office PowerPoint</Application>
  <PresentationFormat>Widescreen</PresentationFormat>
  <Paragraphs>219</Paragraphs>
  <Slides>25</Slides>
  <Notes>23</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JA COMPANY PROGRAM</vt:lpstr>
      <vt:lpstr>WEEK 6-12 OR 6-15 AGENDA</vt:lpstr>
      <vt:lpstr>COMPANY MEETING</vt:lpstr>
      <vt:lpstr>Company Meeting</vt:lpstr>
      <vt:lpstr>BUSINESS OPERATIONS</vt:lpstr>
      <vt:lpstr>Business Operations </vt:lpstr>
      <vt:lpstr>MONITOR COMPANY SUCCESS</vt:lpstr>
      <vt:lpstr>Monitor Company Success</vt:lpstr>
      <vt:lpstr>INTERIM STATUS  MEETING</vt:lpstr>
      <vt:lpstr>Interim Status Meeting</vt:lpstr>
      <vt:lpstr>MANAGEMENT TEAM CHECK-IN</vt:lpstr>
      <vt:lpstr>Management Team Check-in</vt:lpstr>
      <vt:lpstr>ENTREPRENEURIAL RESILIENCY MODULES</vt:lpstr>
      <vt:lpstr>Company Program Resiliency Modules</vt:lpstr>
      <vt:lpstr>QUESTIONS &amp; WRAP UP</vt:lpstr>
      <vt:lpstr>Questions &amp; Next Steps</vt:lpstr>
      <vt:lpstr>JA COMPANY PROGRAM</vt:lpstr>
      <vt:lpstr>DELEGATION</vt:lpstr>
      <vt:lpstr>Delegation</vt:lpstr>
      <vt:lpstr>Delegation</vt:lpstr>
      <vt:lpstr>CHANGE MANAGEMENT</vt:lpstr>
      <vt:lpstr>What is Change Management?</vt:lpstr>
      <vt:lpstr>Change Management</vt:lpstr>
      <vt:lpstr>Agile</vt:lpstr>
      <vt:lpstr>Change Management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Pretzlaff</dc:creator>
  <cp:lastModifiedBy>Emily Pretzlaff</cp:lastModifiedBy>
  <cp:revision>12</cp:revision>
  <dcterms:created xsi:type="dcterms:W3CDTF">2025-07-08T15:05:21Z</dcterms:created>
  <dcterms:modified xsi:type="dcterms:W3CDTF">2026-01-19T03:48:10Z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0x010100EB4DF2A12880C0458825D038ABBB7F58</vt:lpwstr>
  </property>
  <property fmtid="{D5CDD505-2E9C-101B-9397-08002B2CF9AE}" pid="3" name="MediaServiceImageTags">
    <vt:lpwstr/>
  </property>
</Properties>
</file>